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36" autoAdjust="0"/>
  </p:normalViewPr>
  <p:slideViewPr>
    <p:cSldViewPr snapToGrid="0">
      <p:cViewPr varScale="1">
        <p:scale>
          <a:sx n="93" d="100"/>
          <a:sy n="93" d="100"/>
        </p:scale>
        <p:origin x="2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sv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A787D-4CBB-4BC4-B94B-6AFDE7DD90ED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E544E-DE49-42CA-B4BD-A4C05AF672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825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E544E-DE49-42CA-B4BD-A4C05AF672C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67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E544E-DE49-42CA-B4BD-A4C05AF672C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4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E544E-DE49-42CA-B4BD-A4C05AF672C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004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B4C68-0F69-47B5-91EE-60E039FE4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20BDE9-ADB4-4FF7-93B6-DF9472C390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1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B5C316-8D05-4BC0-8682-C9E901AD8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AE3242-B725-45D7-A8FB-89803806E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DA0091-F16D-4C38-8E2D-042ECFDC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15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9CE65-D3E3-45A5-B9A6-CF83CAAF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B33E9E-7824-44AC-94F0-21F537DFC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EEEB8A-3DC6-4206-BA58-467EB6092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DB6A7-2A71-412C-A98B-C286A3B9D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F02DDB-2F56-4992-BD8A-265470B84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767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D97A3-AC07-4680-B582-B98C5DFDFE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CB0167-B152-4EE9-9727-98D21B37F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B9637C-10EC-4A89-AD8B-4B2F20AE4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6FC0E-E65E-4FBD-9DDD-7F49C79F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FF7B87-81AC-41E3-9D48-79383C04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954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6231F2-FD61-45ED-8B77-6B76B944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E13F33-2331-4232-9693-640EE11A7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15DDFB-3B16-4240-870D-D282D4670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95A818-F16E-46EC-8A1D-BE0EDF7C5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E81C95-6149-4F6B-A435-CF971140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720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CCF14-5BA6-40E2-A568-7F8C5F755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5022C8-7775-48A4-BB40-E96585A57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F4D736-931F-4D74-A868-1DF4D3BA3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E4FE2-5734-43F4-ADC3-78B9046B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8FCFCA-0AED-4FEB-81F7-8F6FA3CA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41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BABEE-141A-4C2A-AA9E-47FF0DAA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C6C51D-C1DD-4A0F-8996-16DFF15E1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EFAB45-3A34-433D-A7B2-7EC0247E5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748782-2C69-4919-B031-C5ADCF1A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A21630-BA33-4BB6-93CA-04465A198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D0D4BF-DF8B-44AB-ABC4-8FEED8394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34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FBFA-F45A-4612-AE38-77167883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D2997E-D078-478B-948B-9C6171834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F179A7-C150-413B-897D-C293D63C4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C1EAB4A-1CDD-4373-8495-A339E5E30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5ADBB4B-4549-4707-A90A-D7FAF417FF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F76AD7-1801-4160-B9E1-0999582F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3D3081E-4701-4B1A-85B1-15FDC18D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43FD28A-8280-4836-B693-96EC429C3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7BFD24-045A-418D-A74E-80665B4DA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72DE38-34EB-4D94-A337-74708236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BF0CAF-E530-4B96-8CAE-D3DA5F9EC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75DC33-A5A0-4FA8-8C26-F06F7229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11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A2BFAC-0D50-44DF-82D2-9CAED02F9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898CFB-F690-4FD4-9B7C-637CE3E0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393F98-6914-4A4F-ABFA-7936EC7AE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926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568F2-68F4-4D78-8F80-E1F6AE92B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F921D9-A4E4-41D2-A630-C23C89738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A2E78D-8012-4204-878E-3DEC5BCBE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F13395-8149-4E70-8AAD-6EA287D5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EB02BA-0FDA-499A-A133-C017FAB75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A67A5D-608D-4CD0-A1CF-5DD943E61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94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D503B-47C8-464C-B2AA-CBEE1BF88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6F1E73-2154-4758-97B1-B1A949B00E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367857-EC5E-4C2F-A1D3-C825FB2DF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5BB0D5-5999-4A18-9926-963F135D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179855-BCB7-499B-9A2B-D9EBC592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B4AF2D-2223-472C-83FE-E7BC3E920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323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866A2C-69C8-44A4-87D3-08CF38F04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31D5C2-16BC-40CC-97A9-47D358CA5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3EC03-199E-4FF9-81BB-9A712896FA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8805C-66CF-4148-8096-1B6B6AB1E6E6}" type="datetimeFigureOut">
              <a:rPr lang="ko-KR" altLang="en-US" smtClean="0"/>
              <a:t>2020-11-13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474300-4251-432A-B2AB-5E394DBC2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CB14CA-5955-48C5-BA8B-0FCE33A94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780DC-0500-4E35-A3E1-842221E44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326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4" indent="-228604" algn="l" defTabSz="914411" rtl="0" eaLnBrk="1" latinLnBrk="1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5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1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7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8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4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image" Target="../media/image24.emf"/><Relationship Id="rId3" Type="http://schemas.openxmlformats.org/officeDocument/2006/relationships/image" Target="../media/image14.svg"/><Relationship Id="rId7" Type="http://schemas.openxmlformats.org/officeDocument/2006/relationships/image" Target="../media/image18.emf"/><Relationship Id="rId12" Type="http://schemas.openxmlformats.org/officeDocument/2006/relationships/image" Target="../media/image23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11" Type="http://schemas.openxmlformats.org/officeDocument/2006/relationships/image" Target="../media/image22.emf"/><Relationship Id="rId5" Type="http://schemas.openxmlformats.org/officeDocument/2006/relationships/image" Target="../media/image16.emf"/><Relationship Id="rId10" Type="http://schemas.openxmlformats.org/officeDocument/2006/relationships/image" Target="../media/image21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Relationship Id="rId1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D398551B-E876-4A4E-A8B0-CBCAF1AB48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9100" y="855006"/>
            <a:ext cx="696293" cy="696293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AB57994-CC89-4F2B-A875-36BCB2879AB0}"/>
              </a:ext>
            </a:extLst>
          </p:cNvPr>
          <p:cNvCxnSpPr>
            <a:cxnSpLocks/>
          </p:cNvCxnSpPr>
          <p:nvPr/>
        </p:nvCxnSpPr>
        <p:spPr>
          <a:xfrm>
            <a:off x="1257665" y="1207331"/>
            <a:ext cx="760258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790CD8A-D1AE-47C5-B99D-1B4B9BC0C200}"/>
              </a:ext>
            </a:extLst>
          </p:cNvPr>
          <p:cNvSpPr txBox="1"/>
          <p:nvPr/>
        </p:nvSpPr>
        <p:spPr>
          <a:xfrm>
            <a:off x="175151" y="1525388"/>
            <a:ext cx="1337068" cy="646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chemeClr val="accent1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kumimoji="1" lang="en-US" altLang="ko-KR" sz="14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Input 1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Source speaker audio </a:t>
            </a:r>
            <a:r>
              <a:rPr kumimoji="1" lang="en-US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(wav)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C23DF9D-75EE-4395-AB34-374CA6CCDC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1" t="13166" r="23994" b="17943"/>
          <a:stretch/>
        </p:blipFill>
        <p:spPr>
          <a:xfrm>
            <a:off x="2220192" y="832477"/>
            <a:ext cx="1206748" cy="7413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545955-272F-4611-97A9-09FB0798DFD9}"/>
              </a:ext>
            </a:extLst>
          </p:cNvPr>
          <p:cNvSpPr txBox="1"/>
          <p:nvPr/>
        </p:nvSpPr>
        <p:spPr>
          <a:xfrm>
            <a:off x="2156823" y="1580253"/>
            <a:ext cx="14621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Mel-spectrogram</a:t>
            </a:r>
            <a:endParaRPr kumimoji="1" lang="ko-Kore-KR" altLang="en-US" sz="1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DECACFBB-1B2D-43DD-BCB8-C0E1241497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8693" y="2283442"/>
            <a:ext cx="696293" cy="7718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1F819B-2B57-480C-922D-88BA2F66A776}"/>
              </a:ext>
            </a:extLst>
          </p:cNvPr>
          <p:cNvSpPr txBox="1"/>
          <p:nvPr/>
        </p:nvSpPr>
        <p:spPr>
          <a:xfrm>
            <a:off x="63874" y="3012130"/>
            <a:ext cx="1446996" cy="646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kumimoji="1" lang="en-US" altLang="ko-KR" sz="14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Input 2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Source speaker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Transcription (txt)</a:t>
            </a:r>
            <a:endParaRPr kumimoji="1" lang="ko-Kore-KR" altLang="en-US" sz="1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A32D97F-5FEC-4F7B-9FB3-B18B6754036A}"/>
              </a:ext>
            </a:extLst>
          </p:cNvPr>
          <p:cNvCxnSpPr>
            <a:cxnSpLocks/>
          </p:cNvCxnSpPr>
          <p:nvPr/>
        </p:nvCxnSpPr>
        <p:spPr>
          <a:xfrm>
            <a:off x="1257665" y="2639331"/>
            <a:ext cx="304301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C5E927F-465F-4C90-A0D2-48D1EF4147B8}"/>
              </a:ext>
            </a:extLst>
          </p:cNvPr>
          <p:cNvSpPr txBox="1"/>
          <p:nvPr/>
        </p:nvSpPr>
        <p:spPr>
          <a:xfrm>
            <a:off x="10145219" y="5954349"/>
            <a:ext cx="1517387" cy="47718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kumimoji="1" lang="en-US" altLang="ko-KR" sz="14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Input 3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Target</a:t>
            </a:r>
            <a:r>
              <a:rPr kumimoji="1" lang="ko-KR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speaker ID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BCCBD6C-356B-4568-963B-5565C967035F}"/>
              </a:ext>
            </a:extLst>
          </p:cNvPr>
          <p:cNvSpPr/>
          <p:nvPr/>
        </p:nvSpPr>
        <p:spPr>
          <a:xfrm>
            <a:off x="7536041" y="1813217"/>
            <a:ext cx="3757771" cy="9922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TTS Decoder (</a:t>
            </a:r>
            <a:r>
              <a:rPr lang="en-US" altLang="ko-KR" sz="140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Tacotron</a:t>
            </a:r>
            <a:r>
              <a:rPr lang="en-US" altLang="ko-KR" sz="140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2)</a:t>
            </a:r>
            <a:endParaRPr lang="ko-KR" altLang="en-US" sz="140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2F47643-FC56-4BA9-ACA0-D44E9E18FDDD}"/>
              </a:ext>
            </a:extLst>
          </p:cNvPr>
          <p:cNvGrpSpPr/>
          <p:nvPr/>
        </p:nvGrpSpPr>
        <p:grpSpPr>
          <a:xfrm>
            <a:off x="4396902" y="858518"/>
            <a:ext cx="784699" cy="715308"/>
            <a:chOff x="4513634" y="3642683"/>
            <a:chExt cx="784698" cy="7153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B850AAC-1899-40E4-835F-3D64E61C5393}"/>
                </a:ext>
              </a:extLst>
            </p:cNvPr>
            <p:cNvSpPr/>
            <p:nvPr/>
          </p:nvSpPr>
          <p:spPr>
            <a:xfrm>
              <a:off x="4513634" y="3642683"/>
              <a:ext cx="136187" cy="71530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69536E6-CF0E-41B2-9AC3-770398F7C7EC}"/>
                </a:ext>
              </a:extLst>
            </p:cNvPr>
            <p:cNvSpPr/>
            <p:nvPr/>
          </p:nvSpPr>
          <p:spPr>
            <a:xfrm>
              <a:off x="4727643" y="3822970"/>
              <a:ext cx="136187" cy="53502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F3AF372-41D2-4FAE-A887-D69891BD64B2}"/>
                </a:ext>
              </a:extLst>
            </p:cNvPr>
            <p:cNvSpPr/>
            <p:nvPr/>
          </p:nvSpPr>
          <p:spPr>
            <a:xfrm>
              <a:off x="4941652" y="3949430"/>
              <a:ext cx="136187" cy="40856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64DFD16-FB13-4CD0-ACC2-749FED65C541}"/>
                </a:ext>
              </a:extLst>
            </p:cNvPr>
            <p:cNvSpPr/>
            <p:nvPr/>
          </p:nvSpPr>
          <p:spPr>
            <a:xfrm>
              <a:off x="5162145" y="4105072"/>
              <a:ext cx="136187" cy="2529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C871D8A-A7AF-4828-8044-17796224F331}"/>
              </a:ext>
            </a:extLst>
          </p:cNvPr>
          <p:cNvSpPr txBox="1"/>
          <p:nvPr/>
        </p:nvSpPr>
        <p:spPr>
          <a:xfrm>
            <a:off x="3902924" y="1588213"/>
            <a:ext cx="1698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Speaker Encoder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C88F1177-C730-417A-AB13-85AC7B65E869}"/>
              </a:ext>
            </a:extLst>
          </p:cNvPr>
          <p:cNvCxnSpPr>
            <a:cxnSpLocks/>
          </p:cNvCxnSpPr>
          <p:nvPr/>
        </p:nvCxnSpPr>
        <p:spPr>
          <a:xfrm>
            <a:off x="3540422" y="1221487"/>
            <a:ext cx="760258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F9A7735-5299-46A4-933B-6CA2F2091070}"/>
              </a:ext>
            </a:extLst>
          </p:cNvPr>
          <p:cNvGrpSpPr/>
          <p:nvPr/>
        </p:nvGrpSpPr>
        <p:grpSpPr>
          <a:xfrm>
            <a:off x="4394817" y="2263796"/>
            <a:ext cx="784699" cy="715308"/>
            <a:chOff x="4513634" y="3642683"/>
            <a:chExt cx="784698" cy="71530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C112D26-166B-4D5D-A55D-67509778441C}"/>
                </a:ext>
              </a:extLst>
            </p:cNvPr>
            <p:cNvSpPr/>
            <p:nvPr/>
          </p:nvSpPr>
          <p:spPr>
            <a:xfrm>
              <a:off x="4513634" y="3642683"/>
              <a:ext cx="136187" cy="71530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C267D1FD-3893-4CA8-84A3-6845B01378B3}"/>
                </a:ext>
              </a:extLst>
            </p:cNvPr>
            <p:cNvSpPr/>
            <p:nvPr/>
          </p:nvSpPr>
          <p:spPr>
            <a:xfrm>
              <a:off x="4727643" y="3822970"/>
              <a:ext cx="136187" cy="53502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8705CEE-CB60-4BF7-B698-266B96B96EBD}"/>
                </a:ext>
              </a:extLst>
            </p:cNvPr>
            <p:cNvSpPr/>
            <p:nvPr/>
          </p:nvSpPr>
          <p:spPr>
            <a:xfrm>
              <a:off x="4941652" y="3949430"/>
              <a:ext cx="136187" cy="40856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DDE44C1-3E5D-4764-AFA8-18524EAF4522}"/>
                </a:ext>
              </a:extLst>
            </p:cNvPr>
            <p:cNvSpPr/>
            <p:nvPr/>
          </p:nvSpPr>
          <p:spPr>
            <a:xfrm>
              <a:off x="5162145" y="4105072"/>
              <a:ext cx="136187" cy="2529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33507A0B-FE79-45CC-A8D2-1716463FA79C}"/>
              </a:ext>
            </a:extLst>
          </p:cNvPr>
          <p:cNvSpPr txBox="1"/>
          <p:nvPr/>
        </p:nvSpPr>
        <p:spPr>
          <a:xfrm>
            <a:off x="4104169" y="2985532"/>
            <a:ext cx="1295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Text Encoder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14ACB31-3E80-4F5A-8027-7EA24D966050}"/>
              </a:ext>
            </a:extLst>
          </p:cNvPr>
          <p:cNvCxnSpPr>
            <a:cxnSpLocks/>
          </p:cNvCxnSpPr>
          <p:nvPr/>
        </p:nvCxnSpPr>
        <p:spPr>
          <a:xfrm>
            <a:off x="5258047" y="1217356"/>
            <a:ext cx="1395845" cy="1545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B73470A5-7550-4D86-B4D0-CA79CAB7F080}"/>
              </a:ext>
            </a:extLst>
          </p:cNvPr>
          <p:cNvSpPr txBox="1"/>
          <p:nvPr/>
        </p:nvSpPr>
        <p:spPr>
          <a:xfrm>
            <a:off x="5849064" y="1179096"/>
            <a:ext cx="750921" cy="30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Concat</a:t>
            </a:r>
            <a:endParaRPr kumimoji="1" lang="en-US" altLang="ko-KR" sz="140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40D292FE-F0BD-479B-8E7B-2358961A91E1}"/>
              </a:ext>
            </a:extLst>
          </p:cNvPr>
          <p:cNvCxnSpPr>
            <a:cxnSpLocks/>
          </p:cNvCxnSpPr>
          <p:nvPr/>
        </p:nvCxnSpPr>
        <p:spPr>
          <a:xfrm>
            <a:off x="5288760" y="2634955"/>
            <a:ext cx="1233356" cy="1459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303590AA-0055-48EE-A872-B58349063CDB}"/>
              </a:ext>
            </a:extLst>
          </p:cNvPr>
          <p:cNvCxnSpPr>
            <a:cxnSpLocks/>
          </p:cNvCxnSpPr>
          <p:nvPr/>
        </p:nvCxnSpPr>
        <p:spPr>
          <a:xfrm flipV="1">
            <a:off x="6538251" y="1269539"/>
            <a:ext cx="0" cy="155548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0F7A6BFA-F3B6-4024-B778-58FD20DB09C8}"/>
              </a:ext>
            </a:extLst>
          </p:cNvPr>
          <p:cNvSpPr txBox="1"/>
          <p:nvPr/>
        </p:nvSpPr>
        <p:spPr>
          <a:xfrm>
            <a:off x="8175079" y="2513836"/>
            <a:ext cx="858418" cy="2616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Attention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06CCA33D-D781-4F5B-8E78-767007E8A4DE}"/>
              </a:ext>
            </a:extLst>
          </p:cNvPr>
          <p:cNvCxnSpPr>
            <a:cxnSpLocks/>
          </p:cNvCxnSpPr>
          <p:nvPr/>
        </p:nvCxnSpPr>
        <p:spPr>
          <a:xfrm>
            <a:off x="8346677" y="1216173"/>
            <a:ext cx="0" cy="51201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ECF7F8F-244D-4F06-BA0D-1A69E4B79A14}"/>
              </a:ext>
            </a:extLst>
          </p:cNvPr>
          <p:cNvSpPr txBox="1"/>
          <p:nvPr/>
        </p:nvSpPr>
        <p:spPr>
          <a:xfrm>
            <a:off x="9680997" y="291922"/>
            <a:ext cx="1561422" cy="41562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&lt;Go&gt; Frame</a:t>
            </a:r>
          </a:p>
          <a:p>
            <a:r>
              <a:rPr kumimoji="1" lang="en-US" altLang="ko-KR" sz="100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(Mel-spectrogram)</a:t>
            </a: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DA52AD0-EC29-4045-AAC8-8E5B02995225}"/>
              </a:ext>
            </a:extLst>
          </p:cNvPr>
          <p:cNvCxnSpPr>
            <a:cxnSpLocks/>
          </p:cNvCxnSpPr>
          <p:nvPr/>
        </p:nvCxnSpPr>
        <p:spPr>
          <a:xfrm>
            <a:off x="7660216" y="1221488"/>
            <a:ext cx="686462" cy="12318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B0CE4E12-D26C-4DC9-93D3-B3603EE7AE6A}"/>
              </a:ext>
            </a:extLst>
          </p:cNvPr>
          <p:cNvCxnSpPr>
            <a:cxnSpLocks/>
          </p:cNvCxnSpPr>
          <p:nvPr/>
        </p:nvCxnSpPr>
        <p:spPr>
          <a:xfrm>
            <a:off x="10461708" y="748941"/>
            <a:ext cx="0" cy="101201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8" name="그림 77">
            <a:extLst>
              <a:ext uri="{FF2B5EF4-FFF2-40B4-BE49-F238E27FC236}">
                <a16:creationId xmlns:a16="http://schemas.microsoft.com/office/drawing/2014/main" id="{ABE9D4D3-E118-4FD1-951F-7B6EB57D39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93652" y="3465444"/>
            <a:ext cx="1621275" cy="927122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3D5C1A2B-C2CF-44D0-B2EA-68F953F3175A}"/>
              </a:ext>
            </a:extLst>
          </p:cNvPr>
          <p:cNvSpPr txBox="1"/>
          <p:nvPr/>
        </p:nvSpPr>
        <p:spPr>
          <a:xfrm>
            <a:off x="10432526" y="903653"/>
            <a:ext cx="788085" cy="523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Teacher -force</a:t>
            </a:r>
          </a:p>
        </p:txBody>
      </p: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51A49A92-EE78-447D-B40F-EB888C1FB827}"/>
              </a:ext>
            </a:extLst>
          </p:cNvPr>
          <p:cNvCxnSpPr>
            <a:cxnSpLocks/>
          </p:cNvCxnSpPr>
          <p:nvPr/>
        </p:nvCxnSpPr>
        <p:spPr>
          <a:xfrm>
            <a:off x="6538250" y="2805438"/>
            <a:ext cx="16137" cy="24975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1499794A-8B63-419A-838A-76E8FAF83631}"/>
              </a:ext>
            </a:extLst>
          </p:cNvPr>
          <p:cNvSpPr txBox="1"/>
          <p:nvPr/>
        </p:nvSpPr>
        <p:spPr>
          <a:xfrm>
            <a:off x="10300325" y="3495229"/>
            <a:ext cx="1561422" cy="43088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000000"/>
                </a:solidFill>
                <a:latin typeface="Noto Sans"/>
              </a:rPr>
              <a:t>generated</a:t>
            </a:r>
            <a:endParaRPr kumimoji="1" lang="en-US" altLang="ko-KR" sz="1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Mel-spectrogram</a:t>
            </a:r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8AC51A1A-7E61-45C6-8A66-6B588DB39557}"/>
              </a:ext>
            </a:extLst>
          </p:cNvPr>
          <p:cNvCxnSpPr>
            <a:cxnSpLocks/>
          </p:cNvCxnSpPr>
          <p:nvPr/>
        </p:nvCxnSpPr>
        <p:spPr>
          <a:xfrm>
            <a:off x="11081036" y="2805438"/>
            <a:ext cx="0" cy="68979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EA23C60C-8E3F-4AA1-BFE7-C0FB9A7CCF81}"/>
              </a:ext>
            </a:extLst>
          </p:cNvPr>
          <p:cNvCxnSpPr>
            <a:cxnSpLocks/>
            <a:endCxn id="78" idx="0"/>
          </p:cNvCxnSpPr>
          <p:nvPr/>
        </p:nvCxnSpPr>
        <p:spPr>
          <a:xfrm>
            <a:off x="8604288" y="2770755"/>
            <a:ext cx="0" cy="69469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78DA42E0-60EF-4506-8EDF-0A7EBBE6228C}"/>
              </a:ext>
            </a:extLst>
          </p:cNvPr>
          <p:cNvCxnSpPr>
            <a:cxnSpLocks/>
            <a:endCxn id="78" idx="1"/>
          </p:cNvCxnSpPr>
          <p:nvPr/>
        </p:nvCxnSpPr>
        <p:spPr>
          <a:xfrm>
            <a:off x="6554387" y="3926116"/>
            <a:ext cx="1239266" cy="289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AA31F15C-8787-43CB-9137-FD51B710C1C9}"/>
              </a:ext>
            </a:extLst>
          </p:cNvPr>
          <p:cNvCxnSpPr>
            <a:cxnSpLocks/>
          </p:cNvCxnSpPr>
          <p:nvPr/>
        </p:nvCxnSpPr>
        <p:spPr>
          <a:xfrm>
            <a:off x="6548019" y="5300143"/>
            <a:ext cx="1915044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D616D04-FE51-4C3E-91CE-909D9047C7EB}"/>
              </a:ext>
            </a:extLst>
          </p:cNvPr>
          <p:cNvSpPr txBox="1"/>
          <p:nvPr/>
        </p:nvSpPr>
        <p:spPr>
          <a:xfrm>
            <a:off x="8463065" y="5098851"/>
            <a:ext cx="1854325" cy="5078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Speaker independent linguistic features </a:t>
            </a:r>
            <a:r>
              <a:rPr kumimoji="1" lang="en-US" altLang="ko-KR" sz="16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</a:t>
            </a:r>
          </a:p>
        </p:txBody>
      </p: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4D3E43B3-AC42-402F-B793-55E9B0CF142B}"/>
              </a:ext>
            </a:extLst>
          </p:cNvPr>
          <p:cNvCxnSpPr>
            <a:cxnSpLocks/>
          </p:cNvCxnSpPr>
          <p:nvPr/>
        </p:nvCxnSpPr>
        <p:spPr>
          <a:xfrm>
            <a:off x="8604288" y="4422350"/>
            <a:ext cx="0" cy="62593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1084B5A0-7D90-4F59-B6CF-23B41FB75C29}"/>
              </a:ext>
            </a:extLst>
          </p:cNvPr>
          <p:cNvSpPr txBox="1"/>
          <p:nvPr/>
        </p:nvSpPr>
        <p:spPr>
          <a:xfrm>
            <a:off x="7324956" y="4918460"/>
            <a:ext cx="1344887" cy="30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Matrix Multiply</a:t>
            </a:r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C1A8D096-81F0-4340-A71B-94D74CE741FA}"/>
              </a:ext>
            </a:extLst>
          </p:cNvPr>
          <p:cNvGrpSpPr/>
          <p:nvPr/>
        </p:nvGrpSpPr>
        <p:grpSpPr>
          <a:xfrm>
            <a:off x="4381440" y="5048285"/>
            <a:ext cx="1105532" cy="1055940"/>
            <a:chOff x="4513634" y="3642683"/>
            <a:chExt cx="784698" cy="715308"/>
          </a:xfrm>
        </p:grpSpPr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6BD5665E-05B5-44F3-A98A-30873169ED0F}"/>
                </a:ext>
              </a:extLst>
            </p:cNvPr>
            <p:cNvSpPr/>
            <p:nvPr/>
          </p:nvSpPr>
          <p:spPr>
            <a:xfrm>
              <a:off x="4513634" y="3642683"/>
              <a:ext cx="136187" cy="71530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677A8C0E-C330-427B-B393-19885041860B}"/>
                </a:ext>
              </a:extLst>
            </p:cNvPr>
            <p:cNvSpPr/>
            <p:nvPr/>
          </p:nvSpPr>
          <p:spPr>
            <a:xfrm>
              <a:off x="4727643" y="3822970"/>
              <a:ext cx="136187" cy="53502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8F0DBF3C-0478-48A7-8275-BBFE1A331E44}"/>
                </a:ext>
              </a:extLst>
            </p:cNvPr>
            <p:cNvSpPr/>
            <p:nvPr/>
          </p:nvSpPr>
          <p:spPr>
            <a:xfrm>
              <a:off x="4941652" y="3949430"/>
              <a:ext cx="136187" cy="40856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20577A64-151C-42B5-B69D-4DA2289800D4}"/>
                </a:ext>
              </a:extLst>
            </p:cNvPr>
            <p:cNvSpPr/>
            <p:nvPr/>
          </p:nvSpPr>
          <p:spPr>
            <a:xfrm>
              <a:off x="5162145" y="4105072"/>
              <a:ext cx="136187" cy="2529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4EAFB740-DA12-40C5-9D15-031BA2B57E87}"/>
              </a:ext>
            </a:extLst>
          </p:cNvPr>
          <p:cNvSpPr txBox="1"/>
          <p:nvPr/>
        </p:nvSpPr>
        <p:spPr>
          <a:xfrm>
            <a:off x="3865043" y="6120446"/>
            <a:ext cx="22156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Voice Conversion Decoder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  (VC Decoder)</a:t>
            </a:r>
          </a:p>
        </p:txBody>
      </p:sp>
      <p:cxnSp>
        <p:nvCxnSpPr>
          <p:cNvPr id="140" name="직선 화살표 연결선 139">
            <a:extLst>
              <a:ext uri="{FF2B5EF4-FFF2-40B4-BE49-F238E27FC236}">
                <a16:creationId xmlns:a16="http://schemas.microsoft.com/office/drawing/2014/main" id="{CFB12DDB-B642-4FA3-B0CE-9A9EBC5F26FE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5955972" y="6192874"/>
            <a:ext cx="4189247" cy="6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5" name="그래픽 144">
            <a:extLst>
              <a:ext uri="{FF2B5EF4-FFF2-40B4-BE49-F238E27FC236}">
                <a16:creationId xmlns:a16="http://schemas.microsoft.com/office/drawing/2014/main" id="{B8472A59-D3F5-4F87-BAA5-3B4A10021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517" y="5226237"/>
            <a:ext cx="696293" cy="696293"/>
          </a:xfrm>
          <a:prstGeom prst="rect">
            <a:avLst/>
          </a:prstGeom>
        </p:spPr>
      </p:pic>
      <p:sp>
        <p:nvSpPr>
          <p:cNvPr id="147" name="TextBox 146">
            <a:extLst>
              <a:ext uri="{FF2B5EF4-FFF2-40B4-BE49-F238E27FC236}">
                <a16:creationId xmlns:a16="http://schemas.microsoft.com/office/drawing/2014/main" id="{A405EFB7-527D-4093-BB87-C5121769609D}"/>
              </a:ext>
            </a:extLst>
          </p:cNvPr>
          <p:cNvSpPr txBox="1"/>
          <p:nvPr/>
        </p:nvSpPr>
        <p:spPr>
          <a:xfrm>
            <a:off x="184566" y="5896620"/>
            <a:ext cx="1337068" cy="47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chemeClr val="accent1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kumimoji="1" lang="en-US" altLang="ko-KR" sz="14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Output</a:t>
            </a:r>
          </a:p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audio </a:t>
            </a:r>
            <a:r>
              <a:rPr kumimoji="1" lang="en-US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(wav)</a:t>
            </a:r>
          </a:p>
        </p:txBody>
      </p:sp>
      <p:cxnSp>
        <p:nvCxnSpPr>
          <p:cNvPr id="151" name="직선 연결선 150">
            <a:extLst>
              <a:ext uri="{FF2B5EF4-FFF2-40B4-BE49-F238E27FC236}">
                <a16:creationId xmlns:a16="http://schemas.microsoft.com/office/drawing/2014/main" id="{D54197B5-9075-4D94-AC23-E0D3E12CBC06}"/>
              </a:ext>
            </a:extLst>
          </p:cNvPr>
          <p:cNvCxnSpPr>
            <a:cxnSpLocks/>
          </p:cNvCxnSpPr>
          <p:nvPr/>
        </p:nvCxnSpPr>
        <p:spPr>
          <a:xfrm flipH="1">
            <a:off x="2520838" y="1873469"/>
            <a:ext cx="7963" cy="2232878"/>
          </a:xfrm>
          <a:prstGeom prst="line">
            <a:avLst/>
          </a:prstGeom>
          <a:ln w="3492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8C5FDA7B-29ED-4467-8137-AA7A36D4F2C8}"/>
              </a:ext>
            </a:extLst>
          </p:cNvPr>
          <p:cNvCxnSpPr>
            <a:cxnSpLocks/>
          </p:cNvCxnSpPr>
          <p:nvPr/>
        </p:nvCxnSpPr>
        <p:spPr>
          <a:xfrm>
            <a:off x="2522748" y="4106348"/>
            <a:ext cx="1777932" cy="0"/>
          </a:xfrm>
          <a:prstGeom prst="straightConnector1">
            <a:avLst/>
          </a:prstGeom>
          <a:ln w="34925">
            <a:solidFill>
              <a:schemeClr val="tx1">
                <a:lumMod val="50000"/>
                <a:lumOff val="50000"/>
              </a:schemeClr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57287829-5430-43FE-A396-2A8BA1156F28}"/>
              </a:ext>
            </a:extLst>
          </p:cNvPr>
          <p:cNvGrpSpPr/>
          <p:nvPr/>
        </p:nvGrpSpPr>
        <p:grpSpPr>
          <a:xfrm>
            <a:off x="4390715" y="3643959"/>
            <a:ext cx="784699" cy="715308"/>
            <a:chOff x="4513634" y="3642683"/>
            <a:chExt cx="784698" cy="715308"/>
          </a:xfrm>
        </p:grpSpPr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4297289D-C841-48EA-8594-F35A1C562CCE}"/>
                </a:ext>
              </a:extLst>
            </p:cNvPr>
            <p:cNvSpPr/>
            <p:nvPr/>
          </p:nvSpPr>
          <p:spPr>
            <a:xfrm>
              <a:off x="4513634" y="3642683"/>
              <a:ext cx="136187" cy="71530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FFC5FB1F-D7F1-4C26-8A6A-B8CCE1370F62}"/>
                </a:ext>
              </a:extLst>
            </p:cNvPr>
            <p:cNvSpPr/>
            <p:nvPr/>
          </p:nvSpPr>
          <p:spPr>
            <a:xfrm>
              <a:off x="4727643" y="3822970"/>
              <a:ext cx="136187" cy="53502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804035B7-77C8-4B0A-8B6A-D71E9B06BBD9}"/>
                </a:ext>
              </a:extLst>
            </p:cNvPr>
            <p:cNvSpPr/>
            <p:nvPr/>
          </p:nvSpPr>
          <p:spPr>
            <a:xfrm>
              <a:off x="4941652" y="3949430"/>
              <a:ext cx="136187" cy="40856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0437A50E-4D86-4DC0-8BDF-A91284F40CE2}"/>
                </a:ext>
              </a:extLst>
            </p:cNvPr>
            <p:cNvSpPr/>
            <p:nvPr/>
          </p:nvSpPr>
          <p:spPr>
            <a:xfrm>
              <a:off x="5162145" y="4105072"/>
              <a:ext cx="136187" cy="2529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E7859E6F-D38F-4929-BB7F-9B9AAD04798B}"/>
              </a:ext>
            </a:extLst>
          </p:cNvPr>
          <p:cNvSpPr txBox="1"/>
          <p:nvPr/>
        </p:nvSpPr>
        <p:spPr>
          <a:xfrm>
            <a:off x="4015700" y="4365698"/>
            <a:ext cx="16676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Residual Encoder</a:t>
            </a:r>
          </a:p>
        </p:txBody>
      </p:sp>
      <p:cxnSp>
        <p:nvCxnSpPr>
          <p:cNvPr id="165" name="직선 화살표 연결선 164">
            <a:extLst>
              <a:ext uri="{FF2B5EF4-FFF2-40B4-BE49-F238E27FC236}">
                <a16:creationId xmlns:a16="http://schemas.microsoft.com/office/drawing/2014/main" id="{0A1DADFD-B6C2-4C2D-A120-FB433F1BA5E4}"/>
              </a:ext>
            </a:extLst>
          </p:cNvPr>
          <p:cNvCxnSpPr>
            <a:cxnSpLocks/>
          </p:cNvCxnSpPr>
          <p:nvPr/>
        </p:nvCxnSpPr>
        <p:spPr>
          <a:xfrm flipH="1">
            <a:off x="5647621" y="5774355"/>
            <a:ext cx="3742606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직선 화살표 연결선 166">
            <a:extLst>
              <a:ext uri="{FF2B5EF4-FFF2-40B4-BE49-F238E27FC236}">
                <a16:creationId xmlns:a16="http://schemas.microsoft.com/office/drawing/2014/main" id="{BB4D9458-F8CD-45EF-93F5-6CBCCCB53825}"/>
              </a:ext>
            </a:extLst>
          </p:cNvPr>
          <p:cNvCxnSpPr>
            <a:cxnSpLocks/>
          </p:cNvCxnSpPr>
          <p:nvPr/>
        </p:nvCxnSpPr>
        <p:spPr>
          <a:xfrm>
            <a:off x="5683310" y="4260729"/>
            <a:ext cx="0" cy="1513627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직선 화살표 연결선 170">
            <a:extLst>
              <a:ext uri="{FF2B5EF4-FFF2-40B4-BE49-F238E27FC236}">
                <a16:creationId xmlns:a16="http://schemas.microsoft.com/office/drawing/2014/main" id="{9AAB37E6-C0AD-4E38-8644-CB20E9869FB6}"/>
              </a:ext>
            </a:extLst>
          </p:cNvPr>
          <p:cNvCxnSpPr>
            <a:cxnSpLocks/>
          </p:cNvCxnSpPr>
          <p:nvPr/>
        </p:nvCxnSpPr>
        <p:spPr>
          <a:xfrm flipH="1">
            <a:off x="3426942" y="5730865"/>
            <a:ext cx="812814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241C48CD-4D04-432C-BE12-D23CAD3E7707}"/>
              </a:ext>
            </a:extLst>
          </p:cNvPr>
          <p:cNvSpPr/>
          <p:nvPr/>
        </p:nvSpPr>
        <p:spPr>
          <a:xfrm>
            <a:off x="2137418" y="5226238"/>
            <a:ext cx="1199493" cy="9922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Vocoder</a:t>
            </a:r>
          </a:p>
          <a:p>
            <a:pPr algn="ctr"/>
            <a:r>
              <a:rPr lang="en-US" altLang="ko-KR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en-US" altLang="ko-KR" sz="1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mel-gan</a:t>
            </a:r>
            <a:r>
              <a:rPr lang="en-US" altLang="ko-KR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75" name="직선 화살표 연결선 174">
            <a:extLst>
              <a:ext uri="{FF2B5EF4-FFF2-40B4-BE49-F238E27FC236}">
                <a16:creationId xmlns:a16="http://schemas.microsoft.com/office/drawing/2014/main" id="{F729B1C0-3FCD-4969-8E64-132C995363A1}"/>
              </a:ext>
            </a:extLst>
          </p:cNvPr>
          <p:cNvCxnSpPr>
            <a:cxnSpLocks/>
          </p:cNvCxnSpPr>
          <p:nvPr/>
        </p:nvCxnSpPr>
        <p:spPr>
          <a:xfrm flipH="1">
            <a:off x="1231385" y="5730865"/>
            <a:ext cx="812814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6" name="직사각형 185">
            <a:extLst>
              <a:ext uri="{FF2B5EF4-FFF2-40B4-BE49-F238E27FC236}">
                <a16:creationId xmlns:a16="http://schemas.microsoft.com/office/drawing/2014/main" id="{D4DD4D6A-7512-442D-B135-59C4D66EB5D2}"/>
              </a:ext>
            </a:extLst>
          </p:cNvPr>
          <p:cNvSpPr/>
          <p:nvPr/>
        </p:nvSpPr>
        <p:spPr>
          <a:xfrm>
            <a:off x="6670027" y="442079"/>
            <a:ext cx="932988" cy="11504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Text Feature Map</a:t>
            </a:r>
          </a:p>
          <a:p>
            <a:pPr algn="ctr"/>
            <a:endParaRPr lang="en-US" altLang="ko-KR" sz="9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Speaker Feature Map</a:t>
            </a:r>
          </a:p>
        </p:txBody>
      </p: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id="{C078A41A-6A8C-4552-8A25-3F270CA80F4D}"/>
              </a:ext>
            </a:extLst>
          </p:cNvPr>
          <p:cNvCxnSpPr>
            <a:cxnSpLocks/>
            <a:stCxn id="186" idx="3"/>
            <a:endCxn id="186" idx="1"/>
          </p:cNvCxnSpPr>
          <p:nvPr/>
        </p:nvCxnSpPr>
        <p:spPr>
          <a:xfrm flipH="1">
            <a:off x="6670027" y="1017299"/>
            <a:ext cx="93298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AA1FF-08A6-4FCB-B800-642F77CAEB57}"/>
              </a:ext>
            </a:extLst>
          </p:cNvPr>
          <p:cNvSpPr txBox="1"/>
          <p:nvPr/>
        </p:nvSpPr>
        <p:spPr>
          <a:xfrm>
            <a:off x="5663407" y="5452172"/>
            <a:ext cx="750921" cy="30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Concat</a:t>
            </a:r>
            <a:endParaRPr kumimoji="1" lang="en-US" altLang="ko-KR" sz="140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F7C0B59-9525-4EDB-BBDF-B55B90AF1C4A}"/>
              </a:ext>
            </a:extLst>
          </p:cNvPr>
          <p:cNvCxnSpPr>
            <a:cxnSpLocks/>
          </p:cNvCxnSpPr>
          <p:nvPr/>
        </p:nvCxnSpPr>
        <p:spPr>
          <a:xfrm>
            <a:off x="9390228" y="5600523"/>
            <a:ext cx="0" cy="17383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E748BD77-74DC-46BC-91D4-6EB912B22475}"/>
              </a:ext>
            </a:extLst>
          </p:cNvPr>
          <p:cNvCxnSpPr>
            <a:cxnSpLocks/>
          </p:cNvCxnSpPr>
          <p:nvPr/>
        </p:nvCxnSpPr>
        <p:spPr>
          <a:xfrm>
            <a:off x="5269509" y="4264429"/>
            <a:ext cx="413804" cy="1127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68F5642-A0D2-422B-BC2E-70DA0D1E8440}"/>
              </a:ext>
            </a:extLst>
          </p:cNvPr>
          <p:cNvSpPr txBox="1"/>
          <p:nvPr/>
        </p:nvSpPr>
        <p:spPr>
          <a:xfrm>
            <a:off x="7413381" y="6141619"/>
            <a:ext cx="1517387" cy="30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256D Embedding</a:t>
            </a:r>
          </a:p>
        </p:txBody>
      </p:sp>
    </p:spTree>
    <p:extLst>
      <p:ext uri="{BB962C8B-B14F-4D97-AF65-F5344CB8AC3E}">
        <p14:creationId xmlns:p14="http://schemas.microsoft.com/office/powerpoint/2010/main" val="1832494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52A54F8-4655-4D19-8329-B7DD70DC32B1}"/>
              </a:ext>
            </a:extLst>
          </p:cNvPr>
          <p:cNvGrpSpPr/>
          <p:nvPr/>
        </p:nvGrpSpPr>
        <p:grpSpPr>
          <a:xfrm>
            <a:off x="3821235" y="1413337"/>
            <a:ext cx="4549534" cy="4031330"/>
            <a:chOff x="3821233" y="1413335"/>
            <a:chExt cx="4549534" cy="403132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FD51830-D64D-4E7C-BE83-F9F231F2B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1233" y="1413335"/>
              <a:ext cx="4549534" cy="4031329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AED3841-B4AF-4D08-954F-978DA0852EF2}"/>
                </a:ext>
              </a:extLst>
            </p:cNvPr>
            <p:cNvSpPr/>
            <p:nvPr/>
          </p:nvSpPr>
          <p:spPr>
            <a:xfrm>
              <a:off x="5447489" y="2110902"/>
              <a:ext cx="2723745" cy="529425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19830F7-9AAA-4EF0-93CE-8BB601D96461}"/>
              </a:ext>
            </a:extLst>
          </p:cNvPr>
          <p:cNvSpPr/>
          <p:nvPr/>
        </p:nvSpPr>
        <p:spPr>
          <a:xfrm>
            <a:off x="4693726" y="2833184"/>
            <a:ext cx="537301" cy="1639963"/>
          </a:xfrm>
          <a:prstGeom prst="rect">
            <a:avLst/>
          </a:prstGeom>
          <a:solidFill>
            <a:schemeClr val="accent1">
              <a:alpha val="0"/>
            </a:schemeClr>
          </a:solidFill>
          <a:ln w="34925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029217"/>
                      <a:gd name="connsiteY0" fmla="*/ 0 h 1127343"/>
                      <a:gd name="connsiteX1" fmla="*/ 487012 w 2029217"/>
                      <a:gd name="connsiteY1" fmla="*/ 0 h 1127343"/>
                      <a:gd name="connsiteX2" fmla="*/ 994316 w 2029217"/>
                      <a:gd name="connsiteY2" fmla="*/ 0 h 1127343"/>
                      <a:gd name="connsiteX3" fmla="*/ 1521913 w 2029217"/>
                      <a:gd name="connsiteY3" fmla="*/ 0 h 1127343"/>
                      <a:gd name="connsiteX4" fmla="*/ 2029217 w 2029217"/>
                      <a:gd name="connsiteY4" fmla="*/ 0 h 1127343"/>
                      <a:gd name="connsiteX5" fmla="*/ 2029217 w 2029217"/>
                      <a:gd name="connsiteY5" fmla="*/ 574945 h 1127343"/>
                      <a:gd name="connsiteX6" fmla="*/ 2029217 w 2029217"/>
                      <a:gd name="connsiteY6" fmla="*/ 1127343 h 1127343"/>
                      <a:gd name="connsiteX7" fmla="*/ 1481328 w 2029217"/>
                      <a:gd name="connsiteY7" fmla="*/ 1127343 h 1127343"/>
                      <a:gd name="connsiteX8" fmla="*/ 933440 w 2029217"/>
                      <a:gd name="connsiteY8" fmla="*/ 1127343 h 1127343"/>
                      <a:gd name="connsiteX9" fmla="*/ 0 w 2029217"/>
                      <a:gd name="connsiteY9" fmla="*/ 1127343 h 1127343"/>
                      <a:gd name="connsiteX10" fmla="*/ 0 w 2029217"/>
                      <a:gd name="connsiteY10" fmla="*/ 574945 h 1127343"/>
                      <a:gd name="connsiteX11" fmla="*/ 0 w 2029217"/>
                      <a:gd name="connsiteY11" fmla="*/ 0 h 1127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29217" h="1127343" fill="none" extrusionOk="0">
                        <a:moveTo>
                          <a:pt x="0" y="0"/>
                        </a:moveTo>
                        <a:cubicBezTo>
                          <a:pt x="148478" y="-23754"/>
                          <a:pt x="284574" y="17750"/>
                          <a:pt x="487012" y="0"/>
                        </a:cubicBezTo>
                        <a:cubicBezTo>
                          <a:pt x="689450" y="-17750"/>
                          <a:pt x="755326" y="19149"/>
                          <a:pt x="994316" y="0"/>
                        </a:cubicBezTo>
                        <a:cubicBezTo>
                          <a:pt x="1233306" y="-19149"/>
                          <a:pt x="1356217" y="28644"/>
                          <a:pt x="1521913" y="0"/>
                        </a:cubicBezTo>
                        <a:cubicBezTo>
                          <a:pt x="1687609" y="-28644"/>
                          <a:pt x="1869181" y="32247"/>
                          <a:pt x="2029217" y="0"/>
                        </a:cubicBezTo>
                        <a:cubicBezTo>
                          <a:pt x="2054441" y="176159"/>
                          <a:pt x="2017148" y="379832"/>
                          <a:pt x="2029217" y="574945"/>
                        </a:cubicBezTo>
                        <a:cubicBezTo>
                          <a:pt x="2041286" y="770059"/>
                          <a:pt x="1977192" y="908655"/>
                          <a:pt x="2029217" y="1127343"/>
                        </a:cubicBezTo>
                        <a:cubicBezTo>
                          <a:pt x="1901109" y="1132796"/>
                          <a:pt x="1631717" y="1118825"/>
                          <a:pt x="1481328" y="1127343"/>
                        </a:cubicBezTo>
                        <a:cubicBezTo>
                          <a:pt x="1330939" y="1135861"/>
                          <a:pt x="1147881" y="1111864"/>
                          <a:pt x="933440" y="1127343"/>
                        </a:cubicBezTo>
                        <a:cubicBezTo>
                          <a:pt x="718999" y="1142822"/>
                          <a:pt x="406391" y="1017841"/>
                          <a:pt x="0" y="1127343"/>
                        </a:cubicBezTo>
                        <a:cubicBezTo>
                          <a:pt x="-27788" y="984387"/>
                          <a:pt x="65765" y="848185"/>
                          <a:pt x="0" y="574945"/>
                        </a:cubicBezTo>
                        <a:cubicBezTo>
                          <a:pt x="-65765" y="301705"/>
                          <a:pt x="49971" y="118819"/>
                          <a:pt x="0" y="0"/>
                        </a:cubicBezTo>
                        <a:close/>
                      </a:path>
                      <a:path w="2029217" h="1127343" stroke="0" extrusionOk="0">
                        <a:moveTo>
                          <a:pt x="0" y="0"/>
                        </a:moveTo>
                        <a:cubicBezTo>
                          <a:pt x="112763" y="-49894"/>
                          <a:pt x="334968" y="15275"/>
                          <a:pt x="487012" y="0"/>
                        </a:cubicBezTo>
                        <a:cubicBezTo>
                          <a:pt x="639056" y="-15275"/>
                          <a:pt x="795038" y="33054"/>
                          <a:pt x="933440" y="0"/>
                        </a:cubicBezTo>
                        <a:cubicBezTo>
                          <a:pt x="1071842" y="-33054"/>
                          <a:pt x="1333555" y="5302"/>
                          <a:pt x="1481328" y="0"/>
                        </a:cubicBezTo>
                        <a:cubicBezTo>
                          <a:pt x="1629101" y="-5302"/>
                          <a:pt x="1850782" y="38851"/>
                          <a:pt x="2029217" y="0"/>
                        </a:cubicBezTo>
                        <a:cubicBezTo>
                          <a:pt x="2063157" y="153174"/>
                          <a:pt x="1997590" y="324779"/>
                          <a:pt x="2029217" y="552398"/>
                        </a:cubicBezTo>
                        <a:cubicBezTo>
                          <a:pt x="2060844" y="780017"/>
                          <a:pt x="1980832" y="1003178"/>
                          <a:pt x="2029217" y="1127343"/>
                        </a:cubicBezTo>
                        <a:cubicBezTo>
                          <a:pt x="1851295" y="1160683"/>
                          <a:pt x="1632231" y="1097687"/>
                          <a:pt x="1521913" y="1127343"/>
                        </a:cubicBezTo>
                        <a:cubicBezTo>
                          <a:pt x="1411595" y="1156999"/>
                          <a:pt x="1247565" y="1124755"/>
                          <a:pt x="974024" y="1127343"/>
                        </a:cubicBezTo>
                        <a:cubicBezTo>
                          <a:pt x="700483" y="1129931"/>
                          <a:pt x="717406" y="1110379"/>
                          <a:pt x="527596" y="1127343"/>
                        </a:cubicBezTo>
                        <a:cubicBezTo>
                          <a:pt x="337786" y="1144307"/>
                          <a:pt x="193741" y="1126638"/>
                          <a:pt x="0" y="1127343"/>
                        </a:cubicBezTo>
                        <a:cubicBezTo>
                          <a:pt x="-55761" y="951621"/>
                          <a:pt x="19897" y="737554"/>
                          <a:pt x="0" y="563672"/>
                        </a:cubicBezTo>
                        <a:cubicBezTo>
                          <a:pt x="-19897" y="389790"/>
                          <a:pt x="45661" y="19824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1" dirty="0"/>
          </a:p>
        </p:txBody>
      </p:sp>
    </p:spTree>
    <p:extLst>
      <p:ext uri="{BB962C8B-B14F-4D97-AF65-F5344CB8AC3E}">
        <p14:creationId xmlns:p14="http://schemas.microsoft.com/office/powerpoint/2010/main" val="255124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28C27F37-7D25-4AD7-B347-95CD5113B344}"/>
              </a:ext>
            </a:extLst>
          </p:cNvPr>
          <p:cNvGrpSpPr/>
          <p:nvPr/>
        </p:nvGrpSpPr>
        <p:grpSpPr>
          <a:xfrm>
            <a:off x="0" y="93529"/>
            <a:ext cx="12192000" cy="6670946"/>
            <a:chOff x="0" y="93527"/>
            <a:chExt cx="12192000" cy="667094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DFDD550-2375-4A0B-AFC5-D77F11242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527"/>
              <a:ext cx="12192000" cy="6670946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97F67A3-3C4F-4CEA-B7D1-CCEA9CE30D19}"/>
                </a:ext>
              </a:extLst>
            </p:cNvPr>
            <p:cNvSpPr/>
            <p:nvPr/>
          </p:nvSpPr>
          <p:spPr>
            <a:xfrm>
              <a:off x="76230" y="1489841"/>
              <a:ext cx="3325998" cy="5034527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6A75005-75CA-4190-8A33-B8C4CCF815D6}"/>
                </a:ext>
              </a:extLst>
            </p:cNvPr>
            <p:cNvSpPr txBox="1"/>
            <p:nvPr/>
          </p:nvSpPr>
          <p:spPr>
            <a:xfrm>
              <a:off x="76229" y="1538060"/>
              <a:ext cx="1233586" cy="36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801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Encoder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D3837C1-D307-4464-A7DA-2EF71B4595ED}"/>
                </a:ext>
              </a:extLst>
            </p:cNvPr>
            <p:cNvSpPr/>
            <p:nvPr/>
          </p:nvSpPr>
          <p:spPr>
            <a:xfrm>
              <a:off x="6656174" y="98201"/>
              <a:ext cx="4026212" cy="151346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17D06B-E3DF-4B24-8A1D-B2AA2E00C9D3}"/>
                </a:ext>
              </a:extLst>
            </p:cNvPr>
            <p:cNvSpPr txBox="1"/>
            <p:nvPr/>
          </p:nvSpPr>
          <p:spPr>
            <a:xfrm>
              <a:off x="6656174" y="1273113"/>
              <a:ext cx="12109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Post-net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754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E705569A-B9CA-44C1-9586-9FF31DDAE94B}"/>
              </a:ext>
            </a:extLst>
          </p:cNvPr>
          <p:cNvGrpSpPr/>
          <p:nvPr/>
        </p:nvGrpSpPr>
        <p:grpSpPr>
          <a:xfrm>
            <a:off x="1892413" y="1364067"/>
            <a:ext cx="8407177" cy="4453074"/>
            <a:chOff x="1892411" y="1364066"/>
            <a:chExt cx="8407177" cy="445307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6688189-F5B3-41CD-8E28-CB60119D2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411" y="1364066"/>
              <a:ext cx="8407177" cy="4453073"/>
            </a:xfrm>
            <a:prstGeom prst="rect">
              <a:avLst/>
            </a:prstGeom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6B7F2C3-8BCE-4FB0-B3C4-A75B3B63B917}"/>
                </a:ext>
              </a:extLst>
            </p:cNvPr>
            <p:cNvGrpSpPr/>
            <p:nvPr/>
          </p:nvGrpSpPr>
          <p:grpSpPr>
            <a:xfrm>
              <a:off x="3900791" y="3570051"/>
              <a:ext cx="2669235" cy="350616"/>
              <a:chOff x="3706239" y="5843657"/>
              <a:chExt cx="2620596" cy="479742"/>
            </a:xfrm>
          </p:grpSpPr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E7871DA4-0D38-4EE1-8691-B7DE39761C1D}"/>
                  </a:ext>
                </a:extLst>
              </p:cNvPr>
              <p:cNvSpPr/>
              <p:nvPr/>
            </p:nvSpPr>
            <p:spPr>
              <a:xfrm>
                <a:off x="3939703" y="6054581"/>
                <a:ext cx="2387132" cy="268818"/>
              </a:xfrm>
              <a:custGeom>
                <a:avLst/>
                <a:gdLst>
                  <a:gd name="connsiteX0" fmla="*/ 2636108 w 2636108"/>
                  <a:gd name="connsiteY0" fmla="*/ 164757 h 413637"/>
                  <a:gd name="connsiteX1" fmla="*/ 1622854 w 2636108"/>
                  <a:gd name="connsiteY1" fmla="*/ 395416 h 413637"/>
                  <a:gd name="connsiteX2" fmla="*/ 494270 w 2636108"/>
                  <a:gd name="connsiteY2" fmla="*/ 354227 h 413637"/>
                  <a:gd name="connsiteX3" fmla="*/ 0 w 2636108"/>
                  <a:gd name="connsiteY3" fmla="*/ 0 h 41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36108" h="413637">
                    <a:moveTo>
                      <a:pt x="2636108" y="164757"/>
                    </a:moveTo>
                    <a:cubicBezTo>
                      <a:pt x="2307967" y="264297"/>
                      <a:pt x="1979827" y="363838"/>
                      <a:pt x="1622854" y="395416"/>
                    </a:cubicBezTo>
                    <a:cubicBezTo>
                      <a:pt x="1265881" y="426994"/>
                      <a:pt x="764746" y="420130"/>
                      <a:pt x="494270" y="354227"/>
                    </a:cubicBezTo>
                    <a:cubicBezTo>
                      <a:pt x="223794" y="288324"/>
                      <a:pt x="111897" y="144162"/>
                      <a:pt x="0" y="0"/>
                    </a:cubicBezTo>
                  </a:path>
                </a:pathLst>
              </a:custGeom>
              <a:noFill/>
              <a:ln w="34925"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C67FC8A-6D9E-4A77-B07E-4F87030B6BF0}"/>
                  </a:ext>
                </a:extLst>
              </p:cNvPr>
              <p:cNvCxnSpPr/>
              <p:nvPr/>
            </p:nvCxnSpPr>
            <p:spPr>
              <a:xfrm flipH="1" flipV="1">
                <a:off x="3706239" y="5843657"/>
                <a:ext cx="233464" cy="204281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6E843CB-B0EA-43F6-A72E-5E51F979AB6A}"/>
                </a:ext>
              </a:extLst>
            </p:cNvPr>
            <p:cNvGrpSpPr/>
            <p:nvPr/>
          </p:nvGrpSpPr>
          <p:grpSpPr>
            <a:xfrm>
              <a:off x="4019689" y="3813243"/>
              <a:ext cx="4200184" cy="527329"/>
              <a:chOff x="3094794" y="5762667"/>
              <a:chExt cx="4214772" cy="518137"/>
            </a:xfrm>
          </p:grpSpPr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F806018E-4517-48AD-8FE5-53D7EFF6F97A}"/>
                  </a:ext>
                </a:extLst>
              </p:cNvPr>
              <p:cNvSpPr/>
              <p:nvPr/>
            </p:nvSpPr>
            <p:spPr>
              <a:xfrm>
                <a:off x="3379592" y="5762667"/>
                <a:ext cx="3929974" cy="518137"/>
              </a:xfrm>
              <a:custGeom>
                <a:avLst/>
                <a:gdLst>
                  <a:gd name="connsiteX0" fmla="*/ 3929974 w 3929974"/>
                  <a:gd name="connsiteY0" fmla="*/ 0 h 518137"/>
                  <a:gd name="connsiteX1" fmla="*/ 2023353 w 3929974"/>
                  <a:gd name="connsiteY1" fmla="*/ 466927 h 518137"/>
                  <a:gd name="connsiteX2" fmla="*/ 612842 w 3929974"/>
                  <a:gd name="connsiteY2" fmla="*/ 486383 h 518137"/>
                  <a:gd name="connsiteX3" fmla="*/ 0 w 3929974"/>
                  <a:gd name="connsiteY3" fmla="*/ 291829 h 51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9974" h="518137">
                    <a:moveTo>
                      <a:pt x="3929974" y="0"/>
                    </a:moveTo>
                    <a:cubicBezTo>
                      <a:pt x="3253091" y="192931"/>
                      <a:pt x="2576208" y="385863"/>
                      <a:pt x="2023353" y="466927"/>
                    </a:cubicBezTo>
                    <a:cubicBezTo>
                      <a:pt x="1470498" y="547991"/>
                      <a:pt x="950067" y="515566"/>
                      <a:pt x="612842" y="486383"/>
                    </a:cubicBezTo>
                    <a:cubicBezTo>
                      <a:pt x="275616" y="457200"/>
                      <a:pt x="137808" y="374514"/>
                      <a:pt x="0" y="291829"/>
                    </a:cubicBezTo>
                  </a:path>
                </a:pathLst>
              </a:custGeom>
              <a:noFill/>
              <a:ln w="34925"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FC8944E3-1FB6-4C1B-9765-AECBF28080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094794" y="5821781"/>
                <a:ext cx="284798" cy="241618"/>
              </a:xfrm>
              <a:prstGeom prst="straightConnector1">
                <a:avLst/>
              </a:prstGeom>
              <a:ln w="3492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1F596851-52BB-4384-8AF1-16E5C8B5736A}"/>
                </a:ext>
              </a:extLst>
            </p:cNvPr>
            <p:cNvSpPr/>
            <p:nvPr/>
          </p:nvSpPr>
          <p:spPr>
            <a:xfrm>
              <a:off x="3297677" y="1681720"/>
              <a:ext cx="2950594" cy="837744"/>
            </a:xfrm>
            <a:custGeom>
              <a:avLst/>
              <a:gdLst>
                <a:gd name="connsiteX0" fmla="*/ 0 w 2950594"/>
                <a:gd name="connsiteY0" fmla="*/ 837744 h 837744"/>
                <a:gd name="connsiteX1" fmla="*/ 787940 w 2950594"/>
                <a:gd name="connsiteY1" fmla="*/ 20620 h 837744"/>
                <a:gd name="connsiteX2" fmla="*/ 2062263 w 2950594"/>
                <a:gd name="connsiteY2" fmla="*/ 283267 h 837744"/>
                <a:gd name="connsiteX3" fmla="*/ 2869659 w 2950594"/>
                <a:gd name="connsiteY3" fmla="*/ 701557 h 837744"/>
                <a:gd name="connsiteX4" fmla="*/ 2879387 w 2950594"/>
                <a:gd name="connsiteY4" fmla="*/ 711284 h 8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0594" h="837744">
                  <a:moveTo>
                    <a:pt x="0" y="837744"/>
                  </a:moveTo>
                  <a:cubicBezTo>
                    <a:pt x="222115" y="475388"/>
                    <a:pt x="444230" y="113033"/>
                    <a:pt x="787940" y="20620"/>
                  </a:cubicBezTo>
                  <a:cubicBezTo>
                    <a:pt x="1131651" y="-71793"/>
                    <a:pt x="1715310" y="169778"/>
                    <a:pt x="2062263" y="283267"/>
                  </a:cubicBezTo>
                  <a:cubicBezTo>
                    <a:pt x="2409216" y="396756"/>
                    <a:pt x="2869659" y="701557"/>
                    <a:pt x="2869659" y="701557"/>
                  </a:cubicBezTo>
                  <a:cubicBezTo>
                    <a:pt x="3005846" y="772893"/>
                    <a:pt x="2942616" y="742088"/>
                    <a:pt x="2879387" y="711284"/>
                  </a:cubicBezTo>
                </a:path>
              </a:pathLst>
            </a:custGeom>
            <a:noFill/>
            <a:ln w="34925">
              <a:solidFill>
                <a:schemeClr val="accent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7410B26B-9297-42D1-BABF-CF4194DC18E7}"/>
                </a:ext>
              </a:extLst>
            </p:cNvPr>
            <p:cNvCxnSpPr>
              <a:stCxn id="30" idx="4"/>
            </p:cNvCxnSpPr>
            <p:nvPr/>
          </p:nvCxnSpPr>
          <p:spPr>
            <a:xfrm>
              <a:off x="6177064" y="2393004"/>
              <a:ext cx="262647" cy="223736"/>
            </a:xfrm>
            <a:prstGeom prst="straightConnector1">
              <a:avLst/>
            </a:prstGeom>
            <a:ln w="34925">
              <a:solidFill>
                <a:schemeClr val="accent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AE85725C-864B-4E38-86E0-144DAF902330}"/>
                </a:ext>
              </a:extLst>
            </p:cNvPr>
            <p:cNvSpPr/>
            <p:nvPr/>
          </p:nvSpPr>
          <p:spPr>
            <a:xfrm>
              <a:off x="3540868" y="1990863"/>
              <a:ext cx="4124528" cy="528601"/>
            </a:xfrm>
            <a:custGeom>
              <a:avLst/>
              <a:gdLst>
                <a:gd name="connsiteX0" fmla="*/ 0 w 4124528"/>
                <a:gd name="connsiteY0" fmla="*/ 528601 h 528601"/>
                <a:gd name="connsiteX1" fmla="*/ 856034 w 4124528"/>
                <a:gd name="connsiteY1" fmla="*/ 13035 h 528601"/>
                <a:gd name="connsiteX2" fmla="*/ 2996119 w 4124528"/>
                <a:gd name="connsiteY2" fmla="*/ 178405 h 528601"/>
                <a:gd name="connsiteX3" fmla="*/ 4124528 w 4124528"/>
                <a:gd name="connsiteY3" fmla="*/ 441052 h 52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24528" h="528601">
                  <a:moveTo>
                    <a:pt x="0" y="528601"/>
                  </a:moveTo>
                  <a:cubicBezTo>
                    <a:pt x="178340" y="300001"/>
                    <a:pt x="356681" y="71401"/>
                    <a:pt x="856034" y="13035"/>
                  </a:cubicBezTo>
                  <a:cubicBezTo>
                    <a:pt x="1355387" y="-45331"/>
                    <a:pt x="2451370" y="107069"/>
                    <a:pt x="2996119" y="178405"/>
                  </a:cubicBezTo>
                  <a:cubicBezTo>
                    <a:pt x="3540868" y="249741"/>
                    <a:pt x="3832698" y="345396"/>
                    <a:pt x="4124528" y="441052"/>
                  </a:cubicBezTo>
                </a:path>
              </a:pathLst>
            </a:custGeom>
            <a:noFill/>
            <a:ln w="34925">
              <a:solidFill>
                <a:schemeClr val="accent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F2F045FF-5B74-4B2F-9C7C-51998826A403}"/>
                </a:ext>
              </a:extLst>
            </p:cNvPr>
            <p:cNvCxnSpPr>
              <a:cxnSpLocks/>
              <a:stCxn id="33" idx="3"/>
            </p:cNvCxnSpPr>
            <p:nvPr/>
          </p:nvCxnSpPr>
          <p:spPr>
            <a:xfrm>
              <a:off x="7665396" y="2431915"/>
              <a:ext cx="340468" cy="126264"/>
            </a:xfrm>
            <a:prstGeom prst="straightConnector1">
              <a:avLst/>
            </a:prstGeom>
            <a:ln w="34925">
              <a:solidFill>
                <a:schemeClr val="accent1">
                  <a:lumMod val="5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8561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713C6D0-F6B4-468E-878C-EF04837C9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375" y="1072560"/>
            <a:ext cx="8355250" cy="471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513E7AF-5EB7-4E14-998D-8DAEA3C67B9E}"/>
              </a:ext>
            </a:extLst>
          </p:cNvPr>
          <p:cNvSpPr/>
          <p:nvPr/>
        </p:nvSpPr>
        <p:spPr>
          <a:xfrm>
            <a:off x="1715559" y="3262184"/>
            <a:ext cx="3095339" cy="2523257"/>
          </a:xfrm>
          <a:prstGeom prst="rect">
            <a:avLst/>
          </a:prstGeom>
          <a:solidFill>
            <a:schemeClr val="accent1">
              <a:alpha val="0"/>
            </a:schemeClr>
          </a:solidFill>
          <a:ln w="34925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029217"/>
                      <a:gd name="connsiteY0" fmla="*/ 0 h 1127343"/>
                      <a:gd name="connsiteX1" fmla="*/ 487012 w 2029217"/>
                      <a:gd name="connsiteY1" fmla="*/ 0 h 1127343"/>
                      <a:gd name="connsiteX2" fmla="*/ 994316 w 2029217"/>
                      <a:gd name="connsiteY2" fmla="*/ 0 h 1127343"/>
                      <a:gd name="connsiteX3" fmla="*/ 1521913 w 2029217"/>
                      <a:gd name="connsiteY3" fmla="*/ 0 h 1127343"/>
                      <a:gd name="connsiteX4" fmla="*/ 2029217 w 2029217"/>
                      <a:gd name="connsiteY4" fmla="*/ 0 h 1127343"/>
                      <a:gd name="connsiteX5" fmla="*/ 2029217 w 2029217"/>
                      <a:gd name="connsiteY5" fmla="*/ 574945 h 1127343"/>
                      <a:gd name="connsiteX6" fmla="*/ 2029217 w 2029217"/>
                      <a:gd name="connsiteY6" fmla="*/ 1127343 h 1127343"/>
                      <a:gd name="connsiteX7" fmla="*/ 1481328 w 2029217"/>
                      <a:gd name="connsiteY7" fmla="*/ 1127343 h 1127343"/>
                      <a:gd name="connsiteX8" fmla="*/ 933440 w 2029217"/>
                      <a:gd name="connsiteY8" fmla="*/ 1127343 h 1127343"/>
                      <a:gd name="connsiteX9" fmla="*/ 0 w 2029217"/>
                      <a:gd name="connsiteY9" fmla="*/ 1127343 h 1127343"/>
                      <a:gd name="connsiteX10" fmla="*/ 0 w 2029217"/>
                      <a:gd name="connsiteY10" fmla="*/ 574945 h 1127343"/>
                      <a:gd name="connsiteX11" fmla="*/ 0 w 2029217"/>
                      <a:gd name="connsiteY11" fmla="*/ 0 h 1127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29217" h="1127343" fill="none" extrusionOk="0">
                        <a:moveTo>
                          <a:pt x="0" y="0"/>
                        </a:moveTo>
                        <a:cubicBezTo>
                          <a:pt x="148478" y="-23754"/>
                          <a:pt x="284574" y="17750"/>
                          <a:pt x="487012" y="0"/>
                        </a:cubicBezTo>
                        <a:cubicBezTo>
                          <a:pt x="689450" y="-17750"/>
                          <a:pt x="755326" y="19149"/>
                          <a:pt x="994316" y="0"/>
                        </a:cubicBezTo>
                        <a:cubicBezTo>
                          <a:pt x="1233306" y="-19149"/>
                          <a:pt x="1356217" y="28644"/>
                          <a:pt x="1521913" y="0"/>
                        </a:cubicBezTo>
                        <a:cubicBezTo>
                          <a:pt x="1687609" y="-28644"/>
                          <a:pt x="1869181" y="32247"/>
                          <a:pt x="2029217" y="0"/>
                        </a:cubicBezTo>
                        <a:cubicBezTo>
                          <a:pt x="2054441" y="176159"/>
                          <a:pt x="2017148" y="379832"/>
                          <a:pt x="2029217" y="574945"/>
                        </a:cubicBezTo>
                        <a:cubicBezTo>
                          <a:pt x="2041286" y="770059"/>
                          <a:pt x="1977192" y="908655"/>
                          <a:pt x="2029217" y="1127343"/>
                        </a:cubicBezTo>
                        <a:cubicBezTo>
                          <a:pt x="1901109" y="1132796"/>
                          <a:pt x="1631717" y="1118825"/>
                          <a:pt x="1481328" y="1127343"/>
                        </a:cubicBezTo>
                        <a:cubicBezTo>
                          <a:pt x="1330939" y="1135861"/>
                          <a:pt x="1147881" y="1111864"/>
                          <a:pt x="933440" y="1127343"/>
                        </a:cubicBezTo>
                        <a:cubicBezTo>
                          <a:pt x="718999" y="1142822"/>
                          <a:pt x="406391" y="1017841"/>
                          <a:pt x="0" y="1127343"/>
                        </a:cubicBezTo>
                        <a:cubicBezTo>
                          <a:pt x="-27788" y="984387"/>
                          <a:pt x="65765" y="848185"/>
                          <a:pt x="0" y="574945"/>
                        </a:cubicBezTo>
                        <a:cubicBezTo>
                          <a:pt x="-65765" y="301705"/>
                          <a:pt x="49971" y="118819"/>
                          <a:pt x="0" y="0"/>
                        </a:cubicBezTo>
                        <a:close/>
                      </a:path>
                      <a:path w="2029217" h="1127343" stroke="0" extrusionOk="0">
                        <a:moveTo>
                          <a:pt x="0" y="0"/>
                        </a:moveTo>
                        <a:cubicBezTo>
                          <a:pt x="112763" y="-49894"/>
                          <a:pt x="334968" y="15275"/>
                          <a:pt x="487012" y="0"/>
                        </a:cubicBezTo>
                        <a:cubicBezTo>
                          <a:pt x="639056" y="-15275"/>
                          <a:pt x="795038" y="33054"/>
                          <a:pt x="933440" y="0"/>
                        </a:cubicBezTo>
                        <a:cubicBezTo>
                          <a:pt x="1071842" y="-33054"/>
                          <a:pt x="1333555" y="5302"/>
                          <a:pt x="1481328" y="0"/>
                        </a:cubicBezTo>
                        <a:cubicBezTo>
                          <a:pt x="1629101" y="-5302"/>
                          <a:pt x="1850782" y="38851"/>
                          <a:pt x="2029217" y="0"/>
                        </a:cubicBezTo>
                        <a:cubicBezTo>
                          <a:pt x="2063157" y="153174"/>
                          <a:pt x="1997590" y="324779"/>
                          <a:pt x="2029217" y="552398"/>
                        </a:cubicBezTo>
                        <a:cubicBezTo>
                          <a:pt x="2060844" y="780017"/>
                          <a:pt x="1980832" y="1003178"/>
                          <a:pt x="2029217" y="1127343"/>
                        </a:cubicBezTo>
                        <a:cubicBezTo>
                          <a:pt x="1851295" y="1160683"/>
                          <a:pt x="1632231" y="1097687"/>
                          <a:pt x="1521913" y="1127343"/>
                        </a:cubicBezTo>
                        <a:cubicBezTo>
                          <a:pt x="1411595" y="1156999"/>
                          <a:pt x="1247565" y="1124755"/>
                          <a:pt x="974024" y="1127343"/>
                        </a:cubicBezTo>
                        <a:cubicBezTo>
                          <a:pt x="700483" y="1129931"/>
                          <a:pt x="717406" y="1110379"/>
                          <a:pt x="527596" y="1127343"/>
                        </a:cubicBezTo>
                        <a:cubicBezTo>
                          <a:pt x="337786" y="1144307"/>
                          <a:pt x="193741" y="1126638"/>
                          <a:pt x="0" y="1127343"/>
                        </a:cubicBezTo>
                        <a:cubicBezTo>
                          <a:pt x="-55761" y="951621"/>
                          <a:pt x="19897" y="737554"/>
                          <a:pt x="0" y="563672"/>
                        </a:cubicBezTo>
                        <a:cubicBezTo>
                          <a:pt x="-19897" y="389790"/>
                          <a:pt x="45661" y="19824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FAA15D-7329-4685-AF42-D9C611D25EE6}"/>
              </a:ext>
            </a:extLst>
          </p:cNvPr>
          <p:cNvSpPr txBox="1"/>
          <p:nvPr/>
        </p:nvSpPr>
        <p:spPr>
          <a:xfrm>
            <a:off x="1715559" y="3262182"/>
            <a:ext cx="1233586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Encoder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F30B5D-1612-4069-BD3D-BCE0299325BA}"/>
              </a:ext>
            </a:extLst>
          </p:cNvPr>
          <p:cNvSpPr/>
          <p:nvPr/>
        </p:nvSpPr>
        <p:spPr>
          <a:xfrm>
            <a:off x="6993926" y="3262182"/>
            <a:ext cx="3279700" cy="2644348"/>
          </a:xfrm>
          <a:prstGeom prst="rect">
            <a:avLst/>
          </a:prstGeom>
          <a:solidFill>
            <a:schemeClr val="accent1">
              <a:alpha val="0"/>
            </a:schemeClr>
          </a:solidFill>
          <a:ln w="34925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029217"/>
                      <a:gd name="connsiteY0" fmla="*/ 0 h 1127343"/>
                      <a:gd name="connsiteX1" fmla="*/ 487012 w 2029217"/>
                      <a:gd name="connsiteY1" fmla="*/ 0 h 1127343"/>
                      <a:gd name="connsiteX2" fmla="*/ 994316 w 2029217"/>
                      <a:gd name="connsiteY2" fmla="*/ 0 h 1127343"/>
                      <a:gd name="connsiteX3" fmla="*/ 1521913 w 2029217"/>
                      <a:gd name="connsiteY3" fmla="*/ 0 h 1127343"/>
                      <a:gd name="connsiteX4" fmla="*/ 2029217 w 2029217"/>
                      <a:gd name="connsiteY4" fmla="*/ 0 h 1127343"/>
                      <a:gd name="connsiteX5" fmla="*/ 2029217 w 2029217"/>
                      <a:gd name="connsiteY5" fmla="*/ 574945 h 1127343"/>
                      <a:gd name="connsiteX6" fmla="*/ 2029217 w 2029217"/>
                      <a:gd name="connsiteY6" fmla="*/ 1127343 h 1127343"/>
                      <a:gd name="connsiteX7" fmla="*/ 1481328 w 2029217"/>
                      <a:gd name="connsiteY7" fmla="*/ 1127343 h 1127343"/>
                      <a:gd name="connsiteX8" fmla="*/ 933440 w 2029217"/>
                      <a:gd name="connsiteY8" fmla="*/ 1127343 h 1127343"/>
                      <a:gd name="connsiteX9" fmla="*/ 0 w 2029217"/>
                      <a:gd name="connsiteY9" fmla="*/ 1127343 h 1127343"/>
                      <a:gd name="connsiteX10" fmla="*/ 0 w 2029217"/>
                      <a:gd name="connsiteY10" fmla="*/ 574945 h 1127343"/>
                      <a:gd name="connsiteX11" fmla="*/ 0 w 2029217"/>
                      <a:gd name="connsiteY11" fmla="*/ 0 h 1127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29217" h="1127343" fill="none" extrusionOk="0">
                        <a:moveTo>
                          <a:pt x="0" y="0"/>
                        </a:moveTo>
                        <a:cubicBezTo>
                          <a:pt x="148478" y="-23754"/>
                          <a:pt x="284574" y="17750"/>
                          <a:pt x="487012" y="0"/>
                        </a:cubicBezTo>
                        <a:cubicBezTo>
                          <a:pt x="689450" y="-17750"/>
                          <a:pt x="755326" y="19149"/>
                          <a:pt x="994316" y="0"/>
                        </a:cubicBezTo>
                        <a:cubicBezTo>
                          <a:pt x="1233306" y="-19149"/>
                          <a:pt x="1356217" y="28644"/>
                          <a:pt x="1521913" y="0"/>
                        </a:cubicBezTo>
                        <a:cubicBezTo>
                          <a:pt x="1687609" y="-28644"/>
                          <a:pt x="1869181" y="32247"/>
                          <a:pt x="2029217" y="0"/>
                        </a:cubicBezTo>
                        <a:cubicBezTo>
                          <a:pt x="2054441" y="176159"/>
                          <a:pt x="2017148" y="379832"/>
                          <a:pt x="2029217" y="574945"/>
                        </a:cubicBezTo>
                        <a:cubicBezTo>
                          <a:pt x="2041286" y="770059"/>
                          <a:pt x="1977192" y="908655"/>
                          <a:pt x="2029217" y="1127343"/>
                        </a:cubicBezTo>
                        <a:cubicBezTo>
                          <a:pt x="1901109" y="1132796"/>
                          <a:pt x="1631717" y="1118825"/>
                          <a:pt x="1481328" y="1127343"/>
                        </a:cubicBezTo>
                        <a:cubicBezTo>
                          <a:pt x="1330939" y="1135861"/>
                          <a:pt x="1147881" y="1111864"/>
                          <a:pt x="933440" y="1127343"/>
                        </a:cubicBezTo>
                        <a:cubicBezTo>
                          <a:pt x="718999" y="1142822"/>
                          <a:pt x="406391" y="1017841"/>
                          <a:pt x="0" y="1127343"/>
                        </a:cubicBezTo>
                        <a:cubicBezTo>
                          <a:pt x="-27788" y="984387"/>
                          <a:pt x="65765" y="848185"/>
                          <a:pt x="0" y="574945"/>
                        </a:cubicBezTo>
                        <a:cubicBezTo>
                          <a:pt x="-65765" y="301705"/>
                          <a:pt x="49971" y="118819"/>
                          <a:pt x="0" y="0"/>
                        </a:cubicBezTo>
                        <a:close/>
                      </a:path>
                      <a:path w="2029217" h="1127343" stroke="0" extrusionOk="0">
                        <a:moveTo>
                          <a:pt x="0" y="0"/>
                        </a:moveTo>
                        <a:cubicBezTo>
                          <a:pt x="112763" y="-49894"/>
                          <a:pt x="334968" y="15275"/>
                          <a:pt x="487012" y="0"/>
                        </a:cubicBezTo>
                        <a:cubicBezTo>
                          <a:pt x="639056" y="-15275"/>
                          <a:pt x="795038" y="33054"/>
                          <a:pt x="933440" y="0"/>
                        </a:cubicBezTo>
                        <a:cubicBezTo>
                          <a:pt x="1071842" y="-33054"/>
                          <a:pt x="1333555" y="5302"/>
                          <a:pt x="1481328" y="0"/>
                        </a:cubicBezTo>
                        <a:cubicBezTo>
                          <a:pt x="1629101" y="-5302"/>
                          <a:pt x="1850782" y="38851"/>
                          <a:pt x="2029217" y="0"/>
                        </a:cubicBezTo>
                        <a:cubicBezTo>
                          <a:pt x="2063157" y="153174"/>
                          <a:pt x="1997590" y="324779"/>
                          <a:pt x="2029217" y="552398"/>
                        </a:cubicBezTo>
                        <a:cubicBezTo>
                          <a:pt x="2060844" y="780017"/>
                          <a:pt x="1980832" y="1003178"/>
                          <a:pt x="2029217" y="1127343"/>
                        </a:cubicBezTo>
                        <a:cubicBezTo>
                          <a:pt x="1851295" y="1160683"/>
                          <a:pt x="1632231" y="1097687"/>
                          <a:pt x="1521913" y="1127343"/>
                        </a:cubicBezTo>
                        <a:cubicBezTo>
                          <a:pt x="1411595" y="1156999"/>
                          <a:pt x="1247565" y="1124755"/>
                          <a:pt x="974024" y="1127343"/>
                        </a:cubicBezTo>
                        <a:cubicBezTo>
                          <a:pt x="700483" y="1129931"/>
                          <a:pt x="717406" y="1110379"/>
                          <a:pt x="527596" y="1127343"/>
                        </a:cubicBezTo>
                        <a:cubicBezTo>
                          <a:pt x="337786" y="1144307"/>
                          <a:pt x="193741" y="1126638"/>
                          <a:pt x="0" y="1127343"/>
                        </a:cubicBezTo>
                        <a:cubicBezTo>
                          <a:pt x="-55761" y="951621"/>
                          <a:pt x="19897" y="737554"/>
                          <a:pt x="0" y="563672"/>
                        </a:cubicBezTo>
                        <a:cubicBezTo>
                          <a:pt x="-19897" y="389790"/>
                          <a:pt x="45661" y="19824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C2F65A-C31D-41A8-B1FD-AE6D8C5FA025}"/>
              </a:ext>
            </a:extLst>
          </p:cNvPr>
          <p:cNvSpPr txBox="1"/>
          <p:nvPr/>
        </p:nvSpPr>
        <p:spPr>
          <a:xfrm>
            <a:off x="9062663" y="5537197"/>
            <a:ext cx="1210962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1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Decoder</a:t>
            </a:r>
          </a:p>
        </p:txBody>
      </p:sp>
    </p:spTree>
    <p:extLst>
      <p:ext uri="{BB962C8B-B14F-4D97-AF65-F5344CB8AC3E}">
        <p14:creationId xmlns:p14="http://schemas.microsoft.com/office/powerpoint/2010/main" val="714210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72B0C2A7-B317-49DA-8BBB-1A2549572DAC}"/>
              </a:ext>
            </a:extLst>
          </p:cNvPr>
          <p:cNvGrpSpPr/>
          <p:nvPr/>
        </p:nvGrpSpPr>
        <p:grpSpPr>
          <a:xfrm>
            <a:off x="2214771" y="257302"/>
            <a:ext cx="8453740" cy="6515526"/>
            <a:chOff x="2205043" y="257302"/>
            <a:chExt cx="8453740" cy="6515526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710D2E9-99D8-44DB-805F-54D335031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5043" y="2090119"/>
              <a:ext cx="8453740" cy="4682709"/>
            </a:xfrm>
            <a:prstGeom prst="rect">
              <a:avLst/>
            </a:prstGeom>
          </p:spPr>
        </p:pic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389E5E6-3DCA-4124-9AB2-FC0ABCC7D56D}"/>
                </a:ext>
              </a:extLst>
            </p:cNvPr>
            <p:cNvSpPr/>
            <p:nvPr/>
          </p:nvSpPr>
          <p:spPr>
            <a:xfrm>
              <a:off x="3426901" y="3597141"/>
              <a:ext cx="3255582" cy="3038708"/>
            </a:xfrm>
            <a:custGeom>
              <a:avLst/>
              <a:gdLst>
                <a:gd name="connsiteX0" fmla="*/ 108728 w 3255582"/>
                <a:gd name="connsiteY0" fmla="*/ 0 h 3038708"/>
                <a:gd name="connsiteX1" fmla="*/ 174630 w 3255582"/>
                <a:gd name="connsiteY1" fmla="*/ 2356021 h 3038708"/>
                <a:gd name="connsiteX2" fmla="*/ 1748057 w 3255582"/>
                <a:gd name="connsiteY2" fmla="*/ 3031524 h 3038708"/>
                <a:gd name="connsiteX3" fmla="*/ 3255582 w 3255582"/>
                <a:gd name="connsiteY3" fmla="*/ 2652583 h 3038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5582" h="3038708">
                  <a:moveTo>
                    <a:pt x="108728" y="0"/>
                  </a:moveTo>
                  <a:cubicBezTo>
                    <a:pt x="5068" y="925383"/>
                    <a:pt x="-98592" y="1850767"/>
                    <a:pt x="174630" y="2356021"/>
                  </a:cubicBezTo>
                  <a:cubicBezTo>
                    <a:pt x="447852" y="2861275"/>
                    <a:pt x="1234565" y="2982097"/>
                    <a:pt x="1748057" y="3031524"/>
                  </a:cubicBezTo>
                  <a:cubicBezTo>
                    <a:pt x="2261549" y="3080951"/>
                    <a:pt x="2758565" y="2866767"/>
                    <a:pt x="3255582" y="2652583"/>
                  </a:cubicBezTo>
                </a:path>
              </a:pathLst>
            </a:custGeom>
            <a:noFill/>
            <a:ln w="3175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AD1933E0-5B2A-4B92-90DF-B1F24604452B}"/>
                </a:ext>
              </a:extLst>
            </p:cNvPr>
            <p:cNvCxnSpPr/>
            <p:nvPr/>
          </p:nvCxnSpPr>
          <p:spPr>
            <a:xfrm flipV="1">
              <a:off x="6689494" y="6101617"/>
              <a:ext cx="233463" cy="136188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E8E7FF19-B515-462E-B64F-41B588B3671D}"/>
                </a:ext>
              </a:extLst>
            </p:cNvPr>
            <p:cNvSpPr/>
            <p:nvPr/>
          </p:nvSpPr>
          <p:spPr>
            <a:xfrm>
              <a:off x="5801033" y="1684433"/>
              <a:ext cx="2431915" cy="40568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1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5 Conv Layer Post-Net</a:t>
              </a:r>
              <a:endParaRPr lang="ko-KR" altLang="en-US" sz="1401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1E32D64-560F-425D-A57A-DA05DD09097F}"/>
                </a:ext>
              </a:extLst>
            </p:cNvPr>
            <p:cNvSpPr/>
            <p:nvPr/>
          </p:nvSpPr>
          <p:spPr>
            <a:xfrm>
              <a:off x="9140863" y="2473202"/>
              <a:ext cx="1517918" cy="5642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26" name="화살표: 아래쪽 25">
              <a:extLst>
                <a:ext uri="{FF2B5EF4-FFF2-40B4-BE49-F238E27FC236}">
                  <a16:creationId xmlns:a16="http://schemas.microsoft.com/office/drawing/2014/main" id="{2A8C004C-960A-4A38-8DA2-5928B35C415B}"/>
                </a:ext>
              </a:extLst>
            </p:cNvPr>
            <p:cNvSpPr/>
            <p:nvPr/>
          </p:nvSpPr>
          <p:spPr>
            <a:xfrm rot="10800000">
              <a:off x="6932137" y="1324055"/>
              <a:ext cx="169697" cy="266358"/>
            </a:xfrm>
            <a:prstGeom prst="downArrow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28" name="화살표: 아래쪽 27">
              <a:extLst>
                <a:ext uri="{FF2B5EF4-FFF2-40B4-BE49-F238E27FC236}">
                  <a16:creationId xmlns:a16="http://schemas.microsoft.com/office/drawing/2014/main" id="{B08F5666-3809-440D-96F0-111D465E1E3A}"/>
                </a:ext>
              </a:extLst>
            </p:cNvPr>
            <p:cNvSpPr/>
            <p:nvPr/>
          </p:nvSpPr>
          <p:spPr>
            <a:xfrm rot="5400000">
              <a:off x="4906365" y="720433"/>
              <a:ext cx="155643" cy="272373"/>
            </a:xfrm>
            <a:prstGeom prst="downArrow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B16BA3B0-6D78-4982-85DA-1D936260E452}"/>
                </a:ext>
              </a:extLst>
            </p:cNvPr>
            <p:cNvSpPr/>
            <p:nvPr/>
          </p:nvSpPr>
          <p:spPr>
            <a:xfrm>
              <a:off x="3592873" y="513810"/>
              <a:ext cx="1188080" cy="61025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1" dirty="0" err="1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WaveNet</a:t>
              </a:r>
              <a:r>
                <a:rPr lang="en-US" altLang="ko-KR" sz="1401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lang="en-US" altLang="ko-KR" sz="1401" dirty="0" err="1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MoL</a:t>
              </a:r>
              <a:endParaRPr lang="ko-KR" altLang="en-US" sz="1401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A1CC261-7E5A-4672-81D5-D6884F9AB859}"/>
                </a:ext>
              </a:extLst>
            </p:cNvPr>
            <p:cNvSpPr/>
            <p:nvPr/>
          </p:nvSpPr>
          <p:spPr>
            <a:xfrm>
              <a:off x="5272201" y="1434612"/>
              <a:ext cx="84450" cy="8406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화살표: 아래쪽 30">
              <a:extLst>
                <a:ext uri="{FF2B5EF4-FFF2-40B4-BE49-F238E27FC236}">
                  <a16:creationId xmlns:a16="http://schemas.microsoft.com/office/drawing/2014/main" id="{4250983A-070C-4170-87D6-F67C75900D59}"/>
                </a:ext>
              </a:extLst>
            </p:cNvPr>
            <p:cNvSpPr/>
            <p:nvPr/>
          </p:nvSpPr>
          <p:spPr>
            <a:xfrm rot="16200000">
              <a:off x="5960121" y="673222"/>
              <a:ext cx="155642" cy="1536567"/>
            </a:xfrm>
            <a:prstGeom prst="downArrow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FCC9CA4-834D-4C23-9FA9-A75799DE8BFD}"/>
                </a:ext>
              </a:extLst>
            </p:cNvPr>
            <p:cNvSpPr txBox="1"/>
            <p:nvPr/>
          </p:nvSpPr>
          <p:spPr>
            <a:xfrm>
              <a:off x="2212460" y="1110989"/>
              <a:ext cx="1101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Waveform        samples</a:t>
              </a:r>
              <a:endParaRPr lang="ko-KR" altLang="en-US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pic>
          <p:nvPicPr>
            <p:cNvPr id="33" name="그래픽 32">
              <a:extLst>
                <a:ext uri="{FF2B5EF4-FFF2-40B4-BE49-F238E27FC236}">
                  <a16:creationId xmlns:a16="http://schemas.microsoft.com/office/drawing/2014/main" id="{8B82481F-5307-4A81-827E-3E5AAD8AA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15294" y="427979"/>
              <a:ext cx="696293" cy="696293"/>
            </a:xfrm>
            <a:prstGeom prst="rect">
              <a:avLst/>
            </a:prstGeom>
          </p:spPr>
        </p:pic>
        <p:sp>
          <p:nvSpPr>
            <p:cNvPr id="34" name="화살표: 아래쪽 33">
              <a:extLst>
                <a:ext uri="{FF2B5EF4-FFF2-40B4-BE49-F238E27FC236}">
                  <a16:creationId xmlns:a16="http://schemas.microsoft.com/office/drawing/2014/main" id="{2412F16F-E872-4EF2-AA29-90E35DE680D7}"/>
                </a:ext>
              </a:extLst>
            </p:cNvPr>
            <p:cNvSpPr/>
            <p:nvPr/>
          </p:nvSpPr>
          <p:spPr>
            <a:xfrm rot="5400000">
              <a:off x="3235929" y="717761"/>
              <a:ext cx="155643" cy="272373"/>
            </a:xfrm>
            <a:prstGeom prst="downArrow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F979BF-B09B-4863-997D-41BCFBC05E3F}"/>
                </a:ext>
              </a:extLst>
            </p:cNvPr>
            <p:cNvSpPr txBox="1"/>
            <p:nvPr/>
          </p:nvSpPr>
          <p:spPr>
            <a:xfrm>
              <a:off x="6205535" y="2607127"/>
              <a:ext cx="1622900" cy="276999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4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Linear Projection</a:t>
              </a:r>
              <a:endParaRPr lang="ko-KR" altLang="en-US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8A0ABF9-F7ED-4731-B0CC-5839B740CDD0}"/>
                </a:ext>
              </a:extLst>
            </p:cNvPr>
            <p:cNvSpPr/>
            <p:nvPr/>
          </p:nvSpPr>
          <p:spPr>
            <a:xfrm>
              <a:off x="5269658" y="532350"/>
              <a:ext cx="3487164" cy="65472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1D7DC5-34C9-4A33-A691-8EE8425DE6E6}"/>
                </a:ext>
              </a:extLst>
            </p:cNvPr>
            <p:cNvSpPr txBox="1"/>
            <p:nvPr/>
          </p:nvSpPr>
          <p:spPr>
            <a:xfrm>
              <a:off x="6014667" y="257302"/>
              <a:ext cx="19971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Mel-spectrogram </a:t>
              </a:r>
              <a:endParaRPr lang="ko-KR" altLang="en-US" sz="14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7243EA4C-A720-432F-8BC1-97CBE2BABDB4}"/>
                </a:ext>
              </a:extLst>
            </p:cNvPr>
            <p:cNvCxnSpPr/>
            <p:nvPr/>
          </p:nvCxnSpPr>
          <p:spPr>
            <a:xfrm>
              <a:off x="6439711" y="532350"/>
              <a:ext cx="0" cy="654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716A52D0-5061-41C6-9E0C-DB22E2871422}"/>
                </a:ext>
              </a:extLst>
            </p:cNvPr>
            <p:cNvCxnSpPr/>
            <p:nvPr/>
          </p:nvCxnSpPr>
          <p:spPr>
            <a:xfrm>
              <a:off x="7564877" y="540002"/>
              <a:ext cx="0" cy="654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05941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9A83192-C05A-4A8A-AED0-E7C05EF93844}"/>
              </a:ext>
            </a:extLst>
          </p:cNvPr>
          <p:cNvGrpSpPr/>
          <p:nvPr/>
        </p:nvGrpSpPr>
        <p:grpSpPr>
          <a:xfrm>
            <a:off x="1297273" y="210559"/>
            <a:ext cx="9573952" cy="5923220"/>
            <a:chOff x="1297273" y="210559"/>
            <a:chExt cx="9573952" cy="5923220"/>
          </a:xfrm>
        </p:grpSpPr>
        <p:pic>
          <p:nvPicPr>
            <p:cNvPr id="4" name="그래픽 3">
              <a:extLst>
                <a:ext uri="{FF2B5EF4-FFF2-40B4-BE49-F238E27FC236}">
                  <a16:creationId xmlns:a16="http://schemas.microsoft.com/office/drawing/2014/main" id="{3E005DFB-698E-4247-B0F7-FB6ADCDC5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92499" y="270754"/>
              <a:ext cx="696293" cy="696293"/>
            </a:xfrm>
            <a:prstGeom prst="rect">
              <a:avLst/>
            </a:prstGeom>
          </p:spPr>
        </p:pic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A1C1F161-3396-42A9-90E8-01B0B1C22E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0281" y="705628"/>
              <a:ext cx="573971" cy="8626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5E3E69-03A2-4639-9593-7653943628AD}"/>
                </a:ext>
              </a:extLst>
            </p:cNvPr>
            <p:cNvSpPr txBox="1"/>
            <p:nvPr/>
          </p:nvSpPr>
          <p:spPr>
            <a:xfrm>
              <a:off x="1408550" y="941136"/>
              <a:ext cx="1337068" cy="646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solidFill>
                    <a:schemeClr val="accent1">
                      <a:lumMod val="7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  </a:t>
              </a:r>
              <a:r>
                <a:rPr kumimoji="1" lang="en-US" altLang="ko-KR" sz="1401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Input 1</a:t>
              </a:r>
            </a:p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Source speaker audio </a:t>
              </a:r>
              <a:r>
                <a:rPr kumimoji="1" lang="en-US" altLang="en-US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(wav)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9D2ADD4-4364-4C32-A9FB-711FF18E5F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1" t="13166" r="23994" b="17943"/>
            <a:stretch/>
          </p:blipFill>
          <p:spPr>
            <a:xfrm>
              <a:off x="3191940" y="298520"/>
              <a:ext cx="1206748" cy="741348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746F9A-4BBD-4CCD-83B0-E1D6A035ED8B}"/>
                </a:ext>
              </a:extLst>
            </p:cNvPr>
            <p:cNvSpPr txBox="1"/>
            <p:nvPr/>
          </p:nvSpPr>
          <p:spPr>
            <a:xfrm>
              <a:off x="3064252" y="1043918"/>
              <a:ext cx="14621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en-US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Mel-spectrogram</a:t>
              </a:r>
              <a:endParaRPr kumimoji="1" lang="ko-Kore-KR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AF53E599-24A7-403B-B435-03075D7C9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652092" y="1699190"/>
              <a:ext cx="696293" cy="77187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750DCA-2F73-414A-84AD-0550F1ECC3A3}"/>
                </a:ext>
              </a:extLst>
            </p:cNvPr>
            <p:cNvSpPr txBox="1"/>
            <p:nvPr/>
          </p:nvSpPr>
          <p:spPr>
            <a:xfrm>
              <a:off x="1297273" y="2427878"/>
              <a:ext cx="1446996" cy="646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    </a:t>
              </a:r>
              <a:r>
                <a:rPr kumimoji="1" lang="en-US" altLang="ko-KR" sz="1401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Input 2</a:t>
              </a:r>
            </a:p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Source speaker</a:t>
              </a:r>
            </a:p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Transcription (txt)</a:t>
              </a:r>
              <a:endParaRPr kumimoji="1" lang="ko-Kore-KR" altLang="en-US" sz="1100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F96417F1-A0B0-4ADD-AB12-DECCE72F51CC}"/>
                </a:ext>
              </a:extLst>
            </p:cNvPr>
            <p:cNvCxnSpPr>
              <a:cxnSpLocks/>
            </p:cNvCxnSpPr>
            <p:nvPr/>
          </p:nvCxnSpPr>
          <p:spPr>
            <a:xfrm>
              <a:off x="2490281" y="2107720"/>
              <a:ext cx="2765622" cy="0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27FC0D-049E-4EBE-9231-84B2D746BDEA}"/>
                </a:ext>
              </a:extLst>
            </p:cNvPr>
            <p:cNvSpPr txBox="1"/>
            <p:nvPr/>
          </p:nvSpPr>
          <p:spPr>
            <a:xfrm>
              <a:off x="9247818" y="5456776"/>
              <a:ext cx="1517387" cy="477182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    </a:t>
              </a:r>
              <a:r>
                <a:rPr kumimoji="1" lang="en-US" altLang="ko-KR" sz="1401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Input 3</a:t>
              </a:r>
            </a:p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Target</a:t>
              </a:r>
              <a:r>
                <a:rPr kumimoji="1" lang="ko-KR" altLang="en-US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speaker ID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F027B32-CDAC-4E07-ACFD-71E3CD683432}"/>
                </a:ext>
              </a:extLst>
            </p:cNvPr>
            <p:cNvGrpSpPr/>
            <p:nvPr/>
          </p:nvGrpSpPr>
          <p:grpSpPr>
            <a:xfrm>
              <a:off x="5465867" y="311929"/>
              <a:ext cx="784699" cy="715308"/>
              <a:chOff x="4513634" y="3642683"/>
              <a:chExt cx="784698" cy="715308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00D18AE-F440-4AE9-8858-162BA14D93E1}"/>
                  </a:ext>
                </a:extLst>
              </p:cNvPr>
              <p:cNvSpPr/>
              <p:nvPr/>
            </p:nvSpPr>
            <p:spPr>
              <a:xfrm>
                <a:off x="4513634" y="3642683"/>
                <a:ext cx="136187" cy="715308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70CD864F-E084-4F47-BA4E-4812C4C121E8}"/>
                  </a:ext>
                </a:extLst>
              </p:cNvPr>
              <p:cNvSpPr/>
              <p:nvPr/>
            </p:nvSpPr>
            <p:spPr>
              <a:xfrm>
                <a:off x="4727643" y="3822970"/>
                <a:ext cx="136187" cy="53502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DFC5E20-7D61-48DD-826B-3A0D66A83BE6}"/>
                  </a:ext>
                </a:extLst>
              </p:cNvPr>
              <p:cNvSpPr/>
              <p:nvPr/>
            </p:nvSpPr>
            <p:spPr>
              <a:xfrm>
                <a:off x="4941652" y="3949430"/>
                <a:ext cx="136187" cy="4085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5F6D5A1D-E91E-482C-9C75-EE63EC11D9D0}"/>
                  </a:ext>
                </a:extLst>
              </p:cNvPr>
              <p:cNvSpPr/>
              <p:nvPr/>
            </p:nvSpPr>
            <p:spPr>
              <a:xfrm>
                <a:off x="5162145" y="4105072"/>
                <a:ext cx="136187" cy="2529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9603AD-87AC-447A-96B2-C3D6F44EF5BC}"/>
                </a:ext>
              </a:extLst>
            </p:cNvPr>
            <p:cNvSpPr txBox="1"/>
            <p:nvPr/>
          </p:nvSpPr>
          <p:spPr>
            <a:xfrm>
              <a:off x="4967007" y="1042518"/>
              <a:ext cx="169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Speaker Encoder</a:t>
              </a: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E1F3DEC6-9984-4E05-9F46-07213E6F09AF}"/>
                </a:ext>
              </a:extLst>
            </p:cNvPr>
            <p:cNvCxnSpPr>
              <a:cxnSpLocks/>
            </p:cNvCxnSpPr>
            <p:nvPr/>
          </p:nvCxnSpPr>
          <p:spPr>
            <a:xfrm>
              <a:off x="4487991" y="714254"/>
              <a:ext cx="760258" cy="0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47A7CB21-9DE5-4D18-A0FA-630658CC37C5}"/>
                </a:ext>
              </a:extLst>
            </p:cNvPr>
            <p:cNvGrpSpPr/>
            <p:nvPr/>
          </p:nvGrpSpPr>
          <p:grpSpPr>
            <a:xfrm>
              <a:off x="5465867" y="1622740"/>
              <a:ext cx="784699" cy="715308"/>
              <a:chOff x="4513634" y="3642683"/>
              <a:chExt cx="784698" cy="715308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9DDF5A14-433A-4462-8FF3-26AB6A6AA373}"/>
                  </a:ext>
                </a:extLst>
              </p:cNvPr>
              <p:cNvSpPr/>
              <p:nvPr/>
            </p:nvSpPr>
            <p:spPr>
              <a:xfrm>
                <a:off x="4513634" y="3642683"/>
                <a:ext cx="136187" cy="715308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DCB2764-8276-4F5E-A306-14AD4A4BC838}"/>
                  </a:ext>
                </a:extLst>
              </p:cNvPr>
              <p:cNvSpPr/>
              <p:nvPr/>
            </p:nvSpPr>
            <p:spPr>
              <a:xfrm>
                <a:off x="4727643" y="3822970"/>
                <a:ext cx="136187" cy="53502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164E49B-8E9E-4746-A175-CA5B999D3D34}"/>
                  </a:ext>
                </a:extLst>
              </p:cNvPr>
              <p:cNvSpPr/>
              <p:nvPr/>
            </p:nvSpPr>
            <p:spPr>
              <a:xfrm>
                <a:off x="4941652" y="3949430"/>
                <a:ext cx="136187" cy="4085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55AC4E96-C7CE-4B5E-BE1E-DD7AB6FD8111}"/>
                  </a:ext>
                </a:extLst>
              </p:cNvPr>
              <p:cNvSpPr/>
              <p:nvPr/>
            </p:nvSpPr>
            <p:spPr>
              <a:xfrm>
                <a:off x="5162145" y="4105072"/>
                <a:ext cx="136187" cy="2529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DC48D1F-5808-497F-9C65-312BB4D43A9C}"/>
                </a:ext>
              </a:extLst>
            </p:cNvPr>
            <p:cNvSpPr txBox="1"/>
            <p:nvPr/>
          </p:nvSpPr>
          <p:spPr>
            <a:xfrm>
              <a:off x="5135573" y="2352158"/>
              <a:ext cx="12956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Text Encoder</a:t>
              </a:r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7E22B9AC-480F-4D6F-B947-F334D67A6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22175" y="714254"/>
              <a:ext cx="891873" cy="3718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841E6F5-F2E0-4CFA-84DD-0E7097D3EE47}"/>
                </a:ext>
              </a:extLst>
            </p:cNvPr>
            <p:cNvSpPr txBox="1"/>
            <p:nvPr/>
          </p:nvSpPr>
          <p:spPr>
            <a:xfrm>
              <a:off x="8152187" y="3348004"/>
              <a:ext cx="1854325" cy="507831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Speaker independent linguistic features </a:t>
              </a:r>
              <a:r>
                <a:rPr kumimoji="1" lang="en-US" altLang="ko-KR" sz="1600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L</a:t>
              </a:r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29BA327A-AC93-40AC-864B-DA2A672A0758}"/>
                </a:ext>
              </a:extLst>
            </p:cNvPr>
            <p:cNvGrpSpPr/>
            <p:nvPr/>
          </p:nvGrpSpPr>
          <p:grpSpPr>
            <a:xfrm>
              <a:off x="5627287" y="4584717"/>
              <a:ext cx="1105532" cy="1055940"/>
              <a:chOff x="4513634" y="3642683"/>
              <a:chExt cx="784698" cy="715308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2127040E-4F38-4C6F-9336-3F981D425EA8}"/>
                  </a:ext>
                </a:extLst>
              </p:cNvPr>
              <p:cNvSpPr/>
              <p:nvPr/>
            </p:nvSpPr>
            <p:spPr>
              <a:xfrm>
                <a:off x="4513634" y="3642683"/>
                <a:ext cx="136187" cy="715308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8061E0F5-0DDB-4090-9499-11B723AD0E99}"/>
                  </a:ext>
                </a:extLst>
              </p:cNvPr>
              <p:cNvSpPr/>
              <p:nvPr/>
            </p:nvSpPr>
            <p:spPr>
              <a:xfrm>
                <a:off x="4727643" y="3822970"/>
                <a:ext cx="136187" cy="53502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DA2E814B-6384-4BB3-85D0-DF4D8EE9322B}"/>
                  </a:ext>
                </a:extLst>
              </p:cNvPr>
              <p:cNvSpPr/>
              <p:nvPr/>
            </p:nvSpPr>
            <p:spPr>
              <a:xfrm>
                <a:off x="4941652" y="3949430"/>
                <a:ext cx="136187" cy="4085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8DCB2791-B8CB-4E33-8DAB-68A3B0D4B54B}"/>
                  </a:ext>
                </a:extLst>
              </p:cNvPr>
              <p:cNvSpPr/>
              <p:nvPr/>
            </p:nvSpPr>
            <p:spPr>
              <a:xfrm>
                <a:off x="5162145" y="4105072"/>
                <a:ext cx="136187" cy="2529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0A7FFC-D0F4-4AD5-B708-EDE23C2C3834}"/>
                </a:ext>
              </a:extLst>
            </p:cNvPr>
            <p:cNvSpPr txBox="1"/>
            <p:nvPr/>
          </p:nvSpPr>
          <p:spPr>
            <a:xfrm>
              <a:off x="5037141" y="5702892"/>
              <a:ext cx="22156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Voice Conversion Decoder</a:t>
              </a:r>
            </a:p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         (VC Decoder)</a:t>
              </a: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BFDC6816-6C8C-49E0-8155-C86B6346A256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926094" y="5695367"/>
              <a:ext cx="2321724" cy="0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76403745-E22F-4038-9960-57C366A405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44523" y="1282321"/>
              <a:ext cx="7963" cy="2232878"/>
            </a:xfrm>
            <a:prstGeom prst="line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81FB9065-52BF-4DDA-82B1-D01EF3D2A543}"/>
                </a:ext>
              </a:extLst>
            </p:cNvPr>
            <p:cNvCxnSpPr>
              <a:cxnSpLocks/>
            </p:cNvCxnSpPr>
            <p:nvPr/>
          </p:nvCxnSpPr>
          <p:spPr>
            <a:xfrm>
              <a:off x="3444522" y="3532442"/>
              <a:ext cx="917119" cy="0"/>
            </a:xfrm>
            <a:prstGeom prst="straightConnector1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5F2ACB49-2634-46D8-B819-B6A8A2F761A5}"/>
                </a:ext>
              </a:extLst>
            </p:cNvPr>
            <p:cNvGrpSpPr/>
            <p:nvPr/>
          </p:nvGrpSpPr>
          <p:grpSpPr>
            <a:xfrm>
              <a:off x="4419898" y="3128393"/>
              <a:ext cx="784699" cy="715308"/>
              <a:chOff x="4513634" y="3642683"/>
              <a:chExt cx="784698" cy="715308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D6C58D2D-4A3A-4B13-8C27-DD6AD0889A5E}"/>
                  </a:ext>
                </a:extLst>
              </p:cNvPr>
              <p:cNvSpPr/>
              <p:nvPr/>
            </p:nvSpPr>
            <p:spPr>
              <a:xfrm>
                <a:off x="4513634" y="3642683"/>
                <a:ext cx="136187" cy="715308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3ABC057A-7372-4265-9AFF-31392C499AF9}"/>
                  </a:ext>
                </a:extLst>
              </p:cNvPr>
              <p:cNvSpPr/>
              <p:nvPr/>
            </p:nvSpPr>
            <p:spPr>
              <a:xfrm>
                <a:off x="4727643" y="3822970"/>
                <a:ext cx="136187" cy="53502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FCAAC391-56F3-4ED9-AB0E-5CB3AFD9288D}"/>
                  </a:ext>
                </a:extLst>
              </p:cNvPr>
              <p:cNvSpPr/>
              <p:nvPr/>
            </p:nvSpPr>
            <p:spPr>
              <a:xfrm>
                <a:off x="4941652" y="3949430"/>
                <a:ext cx="136187" cy="4085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CC6BB2B8-70AF-4AFF-B3B1-3714A2583D39}"/>
                  </a:ext>
                </a:extLst>
              </p:cNvPr>
              <p:cNvSpPr/>
              <p:nvPr/>
            </p:nvSpPr>
            <p:spPr>
              <a:xfrm>
                <a:off x="5162145" y="4105072"/>
                <a:ext cx="136187" cy="2529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1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FAAF210-7531-4935-80D4-C1E311353032}"/>
                </a:ext>
              </a:extLst>
            </p:cNvPr>
            <p:cNvSpPr txBox="1"/>
            <p:nvPr/>
          </p:nvSpPr>
          <p:spPr>
            <a:xfrm>
              <a:off x="4044883" y="3850132"/>
              <a:ext cx="16676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  Residual Encoder</a:t>
              </a:r>
            </a:p>
          </p:txBody>
        </p: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C1D1E8AE-80AD-4F7D-844C-247AA39F0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6094" y="4908684"/>
              <a:ext cx="2167584" cy="1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8701B3FE-405C-4804-8B6C-0B0B49EB7702}"/>
                </a:ext>
              </a:extLst>
            </p:cNvPr>
            <p:cNvCxnSpPr>
              <a:cxnSpLocks/>
            </p:cNvCxnSpPr>
            <p:nvPr/>
          </p:nvCxnSpPr>
          <p:spPr>
            <a:xfrm>
              <a:off x="6932340" y="3717241"/>
              <a:ext cx="2" cy="1191443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4A3C5F6D-C237-4152-9BFB-A021236FEB17}"/>
                </a:ext>
              </a:extLst>
            </p:cNvPr>
            <p:cNvCxnSpPr>
              <a:cxnSpLocks/>
            </p:cNvCxnSpPr>
            <p:nvPr/>
          </p:nvCxnSpPr>
          <p:spPr>
            <a:xfrm>
              <a:off x="9087094" y="3850132"/>
              <a:ext cx="9707" cy="1074808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A5CEABB-4308-44D1-95F3-1167EF2B00BA}"/>
                </a:ext>
              </a:extLst>
            </p:cNvPr>
            <p:cNvCxnSpPr>
              <a:cxnSpLocks/>
            </p:cNvCxnSpPr>
            <p:nvPr/>
          </p:nvCxnSpPr>
          <p:spPr>
            <a:xfrm>
              <a:off x="5298692" y="3748863"/>
              <a:ext cx="1627402" cy="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9AC834C-5AFE-45C2-9CF2-9FB11732F849}"/>
                </a:ext>
              </a:extLst>
            </p:cNvPr>
            <p:cNvSpPr txBox="1"/>
            <p:nvPr/>
          </p:nvSpPr>
          <p:spPr>
            <a:xfrm>
              <a:off x="7442564" y="5626053"/>
              <a:ext cx="1517387" cy="307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256D Embedding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955C0DAC-8C12-45FF-8B0D-8A1E346B5796}"/>
                </a:ext>
              </a:extLst>
            </p:cNvPr>
            <p:cNvCxnSpPr>
              <a:cxnSpLocks/>
            </p:cNvCxnSpPr>
            <p:nvPr/>
          </p:nvCxnSpPr>
          <p:spPr>
            <a:xfrm>
              <a:off x="6422175" y="2123765"/>
              <a:ext cx="891873" cy="0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3A79440-C0F8-47E2-AC4E-F41BC0FDA519}"/>
                </a:ext>
              </a:extLst>
            </p:cNvPr>
            <p:cNvSpPr/>
            <p:nvPr/>
          </p:nvSpPr>
          <p:spPr>
            <a:xfrm>
              <a:off x="7415721" y="430861"/>
              <a:ext cx="3321338" cy="2283072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1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COTATRON</a:t>
              </a:r>
              <a:endParaRPr lang="ko-KR" altLang="en-US" sz="1401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36BFD083-759E-4B29-BC21-712A83E2B589}"/>
                </a:ext>
              </a:extLst>
            </p:cNvPr>
            <p:cNvCxnSpPr>
              <a:cxnSpLocks/>
              <a:stCxn id="77" idx="2"/>
              <a:endCxn id="44" idx="0"/>
            </p:cNvCxnSpPr>
            <p:nvPr/>
          </p:nvCxnSpPr>
          <p:spPr>
            <a:xfrm>
              <a:off x="9076390" y="2713933"/>
              <a:ext cx="2960" cy="634071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직선 화살표 연결선 103">
              <a:extLst>
                <a:ext uri="{FF2B5EF4-FFF2-40B4-BE49-F238E27FC236}">
                  <a16:creationId xmlns:a16="http://schemas.microsoft.com/office/drawing/2014/main" id="{CB5ECF97-3F98-46DC-BCEB-0019819992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98161" y="5677355"/>
              <a:ext cx="1230814" cy="0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8996962-1FCE-4128-BCE2-DD3316411BD8}"/>
                </a:ext>
              </a:extLst>
            </p:cNvPr>
            <p:cNvSpPr txBox="1"/>
            <p:nvPr/>
          </p:nvSpPr>
          <p:spPr>
            <a:xfrm>
              <a:off x="2629038" y="4890829"/>
              <a:ext cx="17313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0" i="0" dirty="0">
                  <a:solidFill>
                    <a:srgbClr val="000000"/>
                  </a:solidFill>
                  <a:effectLst/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LOSS calculation </a:t>
              </a:r>
              <a:r>
                <a:rPr lang="en-US" altLang="ko-KR" dirty="0">
                  <a:solidFill>
                    <a:srgbClr val="00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: </a:t>
              </a:r>
              <a:r>
                <a:rPr lang="en-US" altLang="ko-KR" b="0" i="0" dirty="0">
                  <a:solidFill>
                    <a:srgbClr val="FF0000"/>
                  </a:solidFill>
                  <a:effectLst/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MSE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of two values</a:t>
              </a:r>
              <a:endParaRPr kumimoji="1" lang="en-US" altLang="ko-KR" sz="1801" u="sng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cxnSp>
          <p:nvCxnSpPr>
            <p:cNvPr id="108" name="직선 화살표 연결선 107">
              <a:extLst>
                <a:ext uri="{FF2B5EF4-FFF2-40B4-BE49-F238E27FC236}">
                  <a16:creationId xmlns:a16="http://schemas.microsoft.com/office/drawing/2014/main" id="{4FFBFB76-205C-41B5-BE29-DBE7EF33B5E8}"/>
                </a:ext>
              </a:extLst>
            </p:cNvPr>
            <p:cNvCxnSpPr>
              <a:cxnSpLocks/>
            </p:cNvCxnSpPr>
            <p:nvPr/>
          </p:nvCxnSpPr>
          <p:spPr>
            <a:xfrm>
              <a:off x="3444522" y="3532442"/>
              <a:ext cx="7964" cy="1175745"/>
            </a:xfrm>
            <a:prstGeom prst="straightConnector1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2BFD9C55-75B3-44D7-850A-76C522E01970}"/>
                </a:ext>
              </a:extLst>
            </p:cNvPr>
            <p:cNvSpPr/>
            <p:nvPr/>
          </p:nvSpPr>
          <p:spPr>
            <a:xfrm>
              <a:off x="3088954" y="210559"/>
              <a:ext cx="1387745" cy="1133153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8A83B3BD-CC7B-4947-B26C-BAA1857A8397}"/>
                </a:ext>
              </a:extLst>
            </p:cNvPr>
            <p:cNvSpPr/>
            <p:nvPr/>
          </p:nvSpPr>
          <p:spPr>
            <a:xfrm>
              <a:off x="7992598" y="3197003"/>
              <a:ext cx="2164624" cy="791338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F2A763F2-2CC6-4E14-96B9-1514AEE9836E}"/>
                </a:ext>
              </a:extLst>
            </p:cNvPr>
            <p:cNvSpPr/>
            <p:nvPr/>
          </p:nvSpPr>
          <p:spPr>
            <a:xfrm>
              <a:off x="9149714" y="5350213"/>
              <a:ext cx="1721511" cy="70037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F824D2A3-5065-4F62-A6B5-07B971A2E3D4}"/>
                </a:ext>
              </a:extLst>
            </p:cNvPr>
            <p:cNvSpPr/>
            <p:nvPr/>
          </p:nvSpPr>
          <p:spPr>
            <a:xfrm>
              <a:off x="2512031" y="4768891"/>
              <a:ext cx="1683007" cy="1281687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4925">
              <a:solidFill>
                <a:srgbClr val="FF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29217"/>
                        <a:gd name="connsiteY0" fmla="*/ 0 h 1127343"/>
                        <a:gd name="connsiteX1" fmla="*/ 487012 w 2029217"/>
                        <a:gd name="connsiteY1" fmla="*/ 0 h 1127343"/>
                        <a:gd name="connsiteX2" fmla="*/ 994316 w 2029217"/>
                        <a:gd name="connsiteY2" fmla="*/ 0 h 1127343"/>
                        <a:gd name="connsiteX3" fmla="*/ 1521913 w 2029217"/>
                        <a:gd name="connsiteY3" fmla="*/ 0 h 1127343"/>
                        <a:gd name="connsiteX4" fmla="*/ 2029217 w 2029217"/>
                        <a:gd name="connsiteY4" fmla="*/ 0 h 1127343"/>
                        <a:gd name="connsiteX5" fmla="*/ 2029217 w 2029217"/>
                        <a:gd name="connsiteY5" fmla="*/ 574945 h 1127343"/>
                        <a:gd name="connsiteX6" fmla="*/ 2029217 w 2029217"/>
                        <a:gd name="connsiteY6" fmla="*/ 1127343 h 1127343"/>
                        <a:gd name="connsiteX7" fmla="*/ 1481328 w 2029217"/>
                        <a:gd name="connsiteY7" fmla="*/ 1127343 h 1127343"/>
                        <a:gd name="connsiteX8" fmla="*/ 933440 w 2029217"/>
                        <a:gd name="connsiteY8" fmla="*/ 1127343 h 1127343"/>
                        <a:gd name="connsiteX9" fmla="*/ 0 w 2029217"/>
                        <a:gd name="connsiteY9" fmla="*/ 1127343 h 1127343"/>
                        <a:gd name="connsiteX10" fmla="*/ 0 w 2029217"/>
                        <a:gd name="connsiteY10" fmla="*/ 574945 h 1127343"/>
                        <a:gd name="connsiteX11" fmla="*/ 0 w 2029217"/>
                        <a:gd name="connsiteY11" fmla="*/ 0 h 1127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29217" h="1127343" fill="none" extrusionOk="0">
                          <a:moveTo>
                            <a:pt x="0" y="0"/>
                          </a:moveTo>
                          <a:cubicBezTo>
                            <a:pt x="148478" y="-23754"/>
                            <a:pt x="284574" y="17750"/>
                            <a:pt x="487012" y="0"/>
                          </a:cubicBezTo>
                          <a:cubicBezTo>
                            <a:pt x="689450" y="-17750"/>
                            <a:pt x="755326" y="19149"/>
                            <a:pt x="994316" y="0"/>
                          </a:cubicBezTo>
                          <a:cubicBezTo>
                            <a:pt x="1233306" y="-19149"/>
                            <a:pt x="1356217" y="28644"/>
                            <a:pt x="1521913" y="0"/>
                          </a:cubicBezTo>
                          <a:cubicBezTo>
                            <a:pt x="1687609" y="-28644"/>
                            <a:pt x="1869181" y="32247"/>
                            <a:pt x="2029217" y="0"/>
                          </a:cubicBezTo>
                          <a:cubicBezTo>
                            <a:pt x="2054441" y="176159"/>
                            <a:pt x="2017148" y="379832"/>
                            <a:pt x="2029217" y="574945"/>
                          </a:cubicBezTo>
                          <a:cubicBezTo>
                            <a:pt x="2041286" y="770059"/>
                            <a:pt x="1977192" y="908655"/>
                            <a:pt x="2029217" y="1127343"/>
                          </a:cubicBezTo>
                          <a:cubicBezTo>
                            <a:pt x="1901109" y="1132796"/>
                            <a:pt x="1631717" y="1118825"/>
                            <a:pt x="1481328" y="1127343"/>
                          </a:cubicBezTo>
                          <a:cubicBezTo>
                            <a:pt x="1330939" y="1135861"/>
                            <a:pt x="1147881" y="1111864"/>
                            <a:pt x="933440" y="1127343"/>
                          </a:cubicBezTo>
                          <a:cubicBezTo>
                            <a:pt x="718999" y="1142822"/>
                            <a:pt x="406391" y="1017841"/>
                            <a:pt x="0" y="1127343"/>
                          </a:cubicBezTo>
                          <a:cubicBezTo>
                            <a:pt x="-27788" y="984387"/>
                            <a:pt x="65765" y="848185"/>
                            <a:pt x="0" y="574945"/>
                          </a:cubicBezTo>
                          <a:cubicBezTo>
                            <a:pt x="-65765" y="301705"/>
                            <a:pt x="49971" y="118819"/>
                            <a:pt x="0" y="0"/>
                          </a:cubicBezTo>
                          <a:close/>
                        </a:path>
                        <a:path w="2029217" h="1127343" stroke="0" extrusionOk="0">
                          <a:moveTo>
                            <a:pt x="0" y="0"/>
                          </a:moveTo>
                          <a:cubicBezTo>
                            <a:pt x="112763" y="-49894"/>
                            <a:pt x="334968" y="15275"/>
                            <a:pt x="487012" y="0"/>
                          </a:cubicBezTo>
                          <a:cubicBezTo>
                            <a:pt x="639056" y="-15275"/>
                            <a:pt x="795038" y="33054"/>
                            <a:pt x="933440" y="0"/>
                          </a:cubicBezTo>
                          <a:cubicBezTo>
                            <a:pt x="1071842" y="-33054"/>
                            <a:pt x="1333555" y="5302"/>
                            <a:pt x="1481328" y="0"/>
                          </a:cubicBezTo>
                          <a:cubicBezTo>
                            <a:pt x="1629101" y="-5302"/>
                            <a:pt x="1850782" y="38851"/>
                            <a:pt x="2029217" y="0"/>
                          </a:cubicBezTo>
                          <a:cubicBezTo>
                            <a:pt x="2063157" y="153174"/>
                            <a:pt x="1997590" y="324779"/>
                            <a:pt x="2029217" y="552398"/>
                          </a:cubicBezTo>
                          <a:cubicBezTo>
                            <a:pt x="2060844" y="780017"/>
                            <a:pt x="1980832" y="1003178"/>
                            <a:pt x="2029217" y="1127343"/>
                          </a:cubicBezTo>
                          <a:cubicBezTo>
                            <a:pt x="1851295" y="1160683"/>
                            <a:pt x="1632231" y="1097687"/>
                            <a:pt x="1521913" y="1127343"/>
                          </a:cubicBezTo>
                          <a:cubicBezTo>
                            <a:pt x="1411595" y="1156999"/>
                            <a:pt x="1247565" y="1124755"/>
                            <a:pt x="974024" y="1127343"/>
                          </a:cubicBezTo>
                          <a:cubicBezTo>
                            <a:pt x="700483" y="1129931"/>
                            <a:pt x="717406" y="1110379"/>
                            <a:pt x="527596" y="1127343"/>
                          </a:cubicBezTo>
                          <a:cubicBezTo>
                            <a:pt x="337786" y="1144307"/>
                            <a:pt x="193741" y="1126638"/>
                            <a:pt x="0" y="1127343"/>
                          </a:cubicBezTo>
                          <a:cubicBezTo>
                            <a:pt x="-55761" y="951621"/>
                            <a:pt x="19897" y="737554"/>
                            <a:pt x="0" y="563672"/>
                          </a:cubicBezTo>
                          <a:cubicBezTo>
                            <a:pt x="-19897" y="389790"/>
                            <a:pt x="45661" y="198247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</p:grpSp>
    </p:spTree>
    <p:extLst>
      <p:ext uri="{BB962C8B-B14F-4D97-AF65-F5344CB8AC3E}">
        <p14:creationId xmlns:p14="http://schemas.microsoft.com/office/powerpoint/2010/main" val="1964692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31847CD2-26CC-4AF6-8534-5708EF1E17A9}"/>
              </a:ext>
            </a:extLst>
          </p:cNvPr>
          <p:cNvGrpSpPr/>
          <p:nvPr/>
        </p:nvGrpSpPr>
        <p:grpSpPr>
          <a:xfrm>
            <a:off x="2366442" y="2242972"/>
            <a:ext cx="7459116" cy="2372056"/>
            <a:chOff x="2366442" y="2242972"/>
            <a:chExt cx="7459116" cy="2372056"/>
          </a:xfrm>
        </p:grpSpPr>
        <p:pic>
          <p:nvPicPr>
            <p:cNvPr id="5" name="그림 4" descr="텍스트이(가) 표시된 사진&#10;&#10;자동 생성된 설명">
              <a:extLst>
                <a:ext uri="{FF2B5EF4-FFF2-40B4-BE49-F238E27FC236}">
                  <a16:creationId xmlns:a16="http://schemas.microsoft.com/office/drawing/2014/main" id="{6FA19CA8-7CAA-4669-A02F-847A66B4E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6442" y="2242972"/>
              <a:ext cx="7459116" cy="2372056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450221-918A-460D-857A-1B8A69BA3AEE}"/>
                </a:ext>
              </a:extLst>
            </p:cNvPr>
            <p:cNvSpPr/>
            <p:nvPr/>
          </p:nvSpPr>
          <p:spPr>
            <a:xfrm>
              <a:off x="2483174" y="2899279"/>
              <a:ext cx="1125787" cy="3886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1435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그룹 49">
            <a:extLst>
              <a:ext uri="{FF2B5EF4-FFF2-40B4-BE49-F238E27FC236}">
                <a16:creationId xmlns:a16="http://schemas.microsoft.com/office/drawing/2014/main" id="{3ED82083-4C2C-4DB0-ADB7-F083AEE8285D}"/>
              </a:ext>
            </a:extLst>
          </p:cNvPr>
          <p:cNvGrpSpPr/>
          <p:nvPr/>
        </p:nvGrpSpPr>
        <p:grpSpPr>
          <a:xfrm>
            <a:off x="2467045" y="1593829"/>
            <a:ext cx="6662084" cy="3828567"/>
            <a:chOff x="366396" y="1536164"/>
            <a:chExt cx="6662084" cy="3828567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D1BC38D-FD44-4FE6-B157-D467CF9EB5C3}"/>
                </a:ext>
              </a:extLst>
            </p:cNvPr>
            <p:cNvGrpSpPr/>
            <p:nvPr/>
          </p:nvGrpSpPr>
          <p:grpSpPr>
            <a:xfrm>
              <a:off x="767513" y="1536164"/>
              <a:ext cx="1208927" cy="1189658"/>
              <a:chOff x="1025699" y="1300841"/>
              <a:chExt cx="1226579" cy="1229073"/>
            </a:xfrm>
          </p:grpSpPr>
          <p:pic>
            <p:nvPicPr>
              <p:cNvPr id="5" name="그래픽 4">
                <a:extLst>
                  <a:ext uri="{FF2B5EF4-FFF2-40B4-BE49-F238E27FC236}">
                    <a16:creationId xmlns:a16="http://schemas.microsoft.com/office/drawing/2014/main" id="{361224C3-A903-4042-A421-7E57F07792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61626" y="1641279"/>
                <a:ext cx="888635" cy="888635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F06E38-4706-475B-BCD8-902A3DC0889E}"/>
                  </a:ext>
                </a:extLst>
              </p:cNvPr>
              <p:cNvSpPr txBox="1"/>
              <p:nvPr/>
            </p:nvSpPr>
            <p:spPr>
              <a:xfrm>
                <a:off x="1025699" y="1300841"/>
                <a:ext cx="1226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400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더빙 사용자</a:t>
                </a:r>
                <a:endParaRPr kumimoji="1" lang="ko-Kore-KR" altLang="en-US" sz="1400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3BD4F07-9743-4441-8962-93E0A210E2F9}"/>
                </a:ext>
              </a:extLst>
            </p:cNvPr>
            <p:cNvGrpSpPr/>
            <p:nvPr/>
          </p:nvGrpSpPr>
          <p:grpSpPr>
            <a:xfrm>
              <a:off x="366396" y="4019487"/>
              <a:ext cx="1867498" cy="1221917"/>
              <a:chOff x="539762" y="4071923"/>
              <a:chExt cx="3230100" cy="2231300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EB930B53-9BDD-4DF3-AB8B-7A4E43829E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173" t="12249" r="51504" b="54912"/>
              <a:stretch/>
            </p:blipFill>
            <p:spPr>
              <a:xfrm>
                <a:off x="539762" y="4321346"/>
                <a:ext cx="584833" cy="1039832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D77BE6CD-D520-44CE-B166-8DECCC78BD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0308" b="56266"/>
              <a:stretch/>
            </p:blipFill>
            <p:spPr>
              <a:xfrm>
                <a:off x="1349024" y="4071923"/>
                <a:ext cx="537801" cy="1249680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F299E3EC-DDC0-48B5-9EE8-C788A813F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213" t="47440" r="25504" b="231"/>
              <a:stretch/>
            </p:blipFill>
            <p:spPr>
              <a:xfrm>
                <a:off x="2135093" y="4084604"/>
                <a:ext cx="485785" cy="1249680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AC34AD6C-483B-40C1-A33B-7717A2D591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879" t="51769"/>
              <a:stretch/>
            </p:blipFill>
            <p:spPr>
              <a:xfrm>
                <a:off x="2959343" y="4231785"/>
                <a:ext cx="388378" cy="1081554"/>
              </a:xfrm>
              <a:prstGeom prst="rect">
                <a:avLst/>
              </a:prstGeom>
            </p:spPr>
          </p:pic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517CB1DB-2B06-436E-A1B5-8515BF9DC0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147" t="15996" r="55209" b="56373"/>
              <a:stretch/>
            </p:blipFill>
            <p:spPr>
              <a:xfrm>
                <a:off x="944874" y="4472544"/>
                <a:ext cx="552067" cy="888634"/>
              </a:xfrm>
              <a:prstGeom prst="rect">
                <a:avLst/>
              </a:prstGeom>
            </p:spPr>
          </p:pic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9ADFFDF0-52A7-43D1-9378-0D0520A1C2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2835" r="85721"/>
              <a:stretch/>
            </p:blipFill>
            <p:spPr>
              <a:xfrm>
                <a:off x="1882596" y="4215847"/>
                <a:ext cx="304278" cy="1091543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DE9F3064-C393-41B2-9E2D-A3816C4A6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606" t="51627" r="28418"/>
              <a:stretch/>
            </p:blipFill>
            <p:spPr>
              <a:xfrm>
                <a:off x="2583950" y="4244331"/>
                <a:ext cx="327607" cy="1077299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E7D04FE4-CF75-409E-9773-237697DC0E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659" t="52835"/>
              <a:stretch/>
            </p:blipFill>
            <p:spPr>
              <a:xfrm>
                <a:off x="3442728" y="4255422"/>
                <a:ext cx="327134" cy="1025431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1A78763-6112-49FF-8FBF-5726C7745784}"/>
                  </a:ext>
                </a:extLst>
              </p:cNvPr>
              <p:cNvSpPr txBox="1"/>
              <p:nvPr/>
            </p:nvSpPr>
            <p:spPr>
              <a:xfrm>
                <a:off x="939833" y="5347789"/>
                <a:ext cx="2704564" cy="955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400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남녀 연령대 별 성우 목소리</a:t>
                </a:r>
                <a:endParaRPr kumimoji="1" lang="ko-Kore-KR" altLang="en-US" sz="1400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79F4F8CD-B49B-4433-9C66-37081CB116D8}"/>
                </a:ext>
              </a:extLst>
            </p:cNvPr>
            <p:cNvCxnSpPr>
              <a:cxnSpLocks/>
            </p:cNvCxnSpPr>
            <p:nvPr/>
          </p:nvCxnSpPr>
          <p:spPr>
            <a:xfrm>
              <a:off x="2349012" y="2725822"/>
              <a:ext cx="598413" cy="44964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853813A6-8BC7-434A-80A7-AF8C8584E1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012" y="3933896"/>
              <a:ext cx="598413" cy="381431"/>
            </a:xfrm>
            <a:prstGeom prst="straightConnector1">
              <a:avLst/>
            </a:prstGeom>
            <a:ln w="28575">
              <a:prstDash val="solid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87B127F-3AE8-47B3-AEF8-CB4139F953B8}"/>
                </a:ext>
              </a:extLst>
            </p:cNvPr>
            <p:cNvSpPr txBox="1"/>
            <p:nvPr/>
          </p:nvSpPr>
          <p:spPr>
            <a:xfrm>
              <a:off x="609057" y="2788885"/>
              <a:ext cx="1625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“</a:t>
              </a:r>
              <a:r>
                <a:rPr kumimoji="1" lang="ko-Kore-KR" altLang="en-US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안녕하세요</a:t>
              </a:r>
              <a:r>
                <a:rPr kumimoji="1" lang="en-US" altLang="ko-Kore-KR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!</a:t>
              </a:r>
              <a:r>
                <a:rPr kumimoji="1" lang="ko-KR" altLang="en-US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 </a:t>
              </a:r>
              <a:r>
                <a:rPr kumimoji="1" lang="ko-KR" altLang="en-US" sz="1000" dirty="0" err="1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ㅇㅇ</a:t>
              </a:r>
              <a:r>
                <a:rPr kumimoji="1" lang="ko-KR" altLang="en-US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 입니다</a:t>
              </a:r>
              <a:r>
                <a:rPr kumimoji="1" lang="en-US" altLang="ko-KR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!</a:t>
              </a:r>
            </a:p>
            <a:p>
              <a:r>
                <a:rPr kumimoji="1" lang="ko-KR" altLang="en-US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오늘 날씨가 참 좋네요</a:t>
              </a:r>
              <a:r>
                <a:rPr kumimoji="1" lang="en-US" altLang="ko-KR" sz="1000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!”</a:t>
              </a:r>
              <a:endParaRPr kumimoji="1" lang="ko-Kore-KR" altLang="en-US" sz="1000" dirty="0"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DB79257E-E021-4FC0-A34E-4306F6F34495}"/>
                </a:ext>
              </a:extLst>
            </p:cNvPr>
            <p:cNvGrpSpPr/>
            <p:nvPr/>
          </p:nvGrpSpPr>
          <p:grpSpPr>
            <a:xfrm>
              <a:off x="5595285" y="1653551"/>
              <a:ext cx="1344882" cy="1132303"/>
              <a:chOff x="5512343" y="1237727"/>
              <a:chExt cx="1698635" cy="1498228"/>
            </a:xfrm>
          </p:grpSpPr>
          <p:pic>
            <p:nvPicPr>
              <p:cNvPr id="21" name="그래픽 20">
                <a:extLst>
                  <a:ext uri="{FF2B5EF4-FFF2-40B4-BE49-F238E27FC236}">
                    <a16:creationId xmlns:a16="http://schemas.microsoft.com/office/drawing/2014/main" id="{2A8916BD-7328-45C3-8BC9-D252E3405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79871" y="1366743"/>
                <a:ext cx="941469" cy="900954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4BFCD79D-9BA6-439C-9010-8C1B66345A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821" t="13730" r="57224" b="76596"/>
              <a:stretch/>
            </p:blipFill>
            <p:spPr>
              <a:xfrm>
                <a:off x="6021291" y="1237727"/>
                <a:ext cx="634965" cy="686645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0532EC6-7CE2-4CBA-8738-12CCD72A7D7F}"/>
                  </a:ext>
                </a:extLst>
              </p:cNvPr>
              <p:cNvSpPr txBox="1"/>
              <p:nvPr/>
            </p:nvSpPr>
            <p:spPr>
              <a:xfrm>
                <a:off x="5512343" y="2287991"/>
                <a:ext cx="1698635" cy="4479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“</a:t>
                </a:r>
                <a:r>
                  <a:rPr kumimoji="1" lang="ko-Kore-KR" altLang="en-US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안녕하세요</a:t>
                </a:r>
                <a:r>
                  <a:rPr kumimoji="1" lang="en-US" altLang="ko-Kore-KR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  <a:r>
                  <a:rPr kumimoji="1" lang="ko-KR" altLang="en-US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sz="800" dirty="0" err="1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ㅇㅇ</a:t>
                </a:r>
                <a:r>
                  <a:rPr kumimoji="1" lang="ko-KR" altLang="en-US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입니다</a:t>
                </a:r>
                <a:r>
                  <a:rPr kumimoji="1" lang="en-US" altLang="ko-KR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</a:p>
              <a:p>
                <a:r>
                  <a:rPr kumimoji="1" lang="ko-KR" altLang="en-US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오늘 날씨가 참 좋네요</a:t>
                </a:r>
                <a:r>
                  <a:rPr kumimoji="1" lang="en-US" altLang="ko-KR" sz="800" dirty="0">
                    <a:solidFill>
                      <a:schemeClr val="accent1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!”</a:t>
                </a:r>
                <a:endParaRPr kumimoji="1" lang="ko-Kore-KR" altLang="en-US" sz="800" dirty="0">
                  <a:solidFill>
                    <a:schemeClr val="accent1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70472F4-AD69-47FD-8E08-B8B7261FC992}"/>
                </a:ext>
              </a:extLst>
            </p:cNvPr>
            <p:cNvGrpSpPr/>
            <p:nvPr/>
          </p:nvGrpSpPr>
          <p:grpSpPr>
            <a:xfrm>
              <a:off x="5683597" y="2950643"/>
              <a:ext cx="1344883" cy="1146906"/>
              <a:chOff x="5830748" y="3081044"/>
              <a:chExt cx="1698636" cy="1517550"/>
            </a:xfrm>
          </p:grpSpPr>
          <p:pic>
            <p:nvPicPr>
              <p:cNvPr id="25" name="그래픽 24">
                <a:extLst>
                  <a:ext uri="{FF2B5EF4-FFF2-40B4-BE49-F238E27FC236}">
                    <a16:creationId xmlns:a16="http://schemas.microsoft.com/office/drawing/2014/main" id="{53DA1CF6-F2F4-45F5-83A3-80D4635DC8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075048" y="3205937"/>
                <a:ext cx="864306" cy="900954"/>
              </a:xfrm>
              <a:prstGeom prst="rect">
                <a:avLst/>
              </a:prstGeom>
            </p:spPr>
          </p:pic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30F2BE9E-6060-4B46-945E-4D3FAA3E36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606" t="51627" r="30571" b="37643"/>
              <a:stretch/>
            </p:blipFill>
            <p:spPr>
              <a:xfrm>
                <a:off x="6158573" y="3081044"/>
                <a:ext cx="697257" cy="612731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DE6E5BA-D857-4116-B504-B17D343602BE}"/>
                  </a:ext>
                </a:extLst>
              </p:cNvPr>
              <p:cNvSpPr txBox="1"/>
              <p:nvPr/>
            </p:nvSpPr>
            <p:spPr>
              <a:xfrm>
                <a:off x="5830748" y="4150630"/>
                <a:ext cx="1698636" cy="4479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“</a:t>
                </a:r>
                <a:r>
                  <a:rPr kumimoji="1" lang="ko-Kore-KR" altLang="en-US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안녕하세요</a:t>
                </a:r>
                <a:r>
                  <a:rPr kumimoji="1" lang="en-US" altLang="ko-Kore-KR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  <a:r>
                  <a:rPr kumimoji="1" lang="ko-KR" altLang="en-US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sz="800" dirty="0" err="1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ㅇㅇ</a:t>
                </a:r>
                <a:r>
                  <a:rPr kumimoji="1" lang="ko-KR" altLang="en-US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입니다</a:t>
                </a:r>
                <a:r>
                  <a:rPr kumimoji="1" lang="en-US" altLang="ko-KR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</a:p>
              <a:p>
                <a:r>
                  <a:rPr kumimoji="1" lang="ko-KR" altLang="en-US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오늘 날씨가 참 좋네요</a:t>
                </a:r>
                <a:r>
                  <a:rPr kumimoji="1" lang="en-US" altLang="ko-KR" sz="800" dirty="0">
                    <a:solidFill>
                      <a:srgbClr val="FF0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!”</a:t>
                </a:r>
                <a:endParaRPr kumimoji="1" lang="ko-Kore-KR" altLang="en-US" sz="800" dirty="0">
                  <a:solidFill>
                    <a:srgbClr val="FF0000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9388789F-73AD-4862-A2FE-D652E43059B9}"/>
                </a:ext>
              </a:extLst>
            </p:cNvPr>
            <p:cNvGrpSpPr/>
            <p:nvPr/>
          </p:nvGrpSpPr>
          <p:grpSpPr>
            <a:xfrm>
              <a:off x="5595285" y="4232429"/>
              <a:ext cx="1344882" cy="1132302"/>
              <a:chOff x="5512343" y="4307886"/>
              <a:chExt cx="1698634" cy="1498227"/>
            </a:xfrm>
          </p:grpSpPr>
          <p:pic>
            <p:nvPicPr>
              <p:cNvPr id="29" name="그래픽 28">
                <a:extLst>
                  <a:ext uri="{FF2B5EF4-FFF2-40B4-BE49-F238E27FC236}">
                    <a16:creationId xmlns:a16="http://schemas.microsoft.com/office/drawing/2014/main" id="{C7A0E502-29D9-4973-B6FB-D91C2970CD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847097" y="4422808"/>
                <a:ext cx="927594" cy="900954"/>
              </a:xfrm>
              <a:prstGeom prst="rect">
                <a:avLst/>
              </a:prstGeom>
            </p:spPr>
          </p:pic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2989B342-9B66-4D87-961D-43B7CD677E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659" t="52835" r="1962" b="35908"/>
              <a:stretch/>
            </p:blipFill>
            <p:spPr>
              <a:xfrm>
                <a:off x="5950621" y="4307886"/>
                <a:ext cx="709113" cy="585577"/>
              </a:xfrm>
              <a:prstGeom prst="rect">
                <a:avLst/>
              </a:prstGeom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CA3C4F8-1AC4-48D0-9825-6C14D90B7A68}"/>
                  </a:ext>
                </a:extLst>
              </p:cNvPr>
              <p:cNvSpPr txBox="1"/>
              <p:nvPr/>
            </p:nvSpPr>
            <p:spPr>
              <a:xfrm>
                <a:off x="5512343" y="5358149"/>
                <a:ext cx="1698634" cy="4479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“</a:t>
                </a:r>
                <a:r>
                  <a:rPr kumimoji="1" lang="ko-Kore-KR" altLang="en-US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안녕하세요</a:t>
                </a:r>
                <a:r>
                  <a:rPr kumimoji="1" lang="en-US" altLang="ko-Kore-KR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  <a:r>
                  <a:rPr kumimoji="1" lang="ko-KR" altLang="en-US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sz="800" dirty="0" err="1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ㅇㅇ</a:t>
                </a:r>
                <a:r>
                  <a:rPr kumimoji="1" lang="ko-KR" altLang="en-US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입니다</a:t>
                </a:r>
                <a:r>
                  <a:rPr kumimoji="1" lang="en-US" altLang="ko-KR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</a:t>
                </a:r>
              </a:p>
              <a:p>
                <a:r>
                  <a:rPr kumimoji="1" lang="ko-KR" altLang="en-US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오늘 날씨가 참 좋네요</a:t>
                </a:r>
                <a:r>
                  <a:rPr kumimoji="1" lang="en-US" altLang="ko-KR" sz="800" dirty="0">
                    <a:solidFill>
                      <a:srgbClr val="FFC000"/>
                    </a:solidFill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!”</a:t>
                </a:r>
                <a:endParaRPr kumimoji="1" lang="ko-Kore-KR" altLang="en-US" sz="800" dirty="0">
                  <a:solidFill>
                    <a:srgbClr val="FFC000"/>
                  </a:solidFill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56DC7252-CDFC-4000-83C9-8013A16CD9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7676" y="2660822"/>
              <a:ext cx="833107" cy="514644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2B26DA55-E4F5-4F44-9847-E904208A46BD}"/>
                </a:ext>
              </a:extLst>
            </p:cNvPr>
            <p:cNvCxnSpPr>
              <a:cxnSpLocks/>
            </p:cNvCxnSpPr>
            <p:nvPr/>
          </p:nvCxnSpPr>
          <p:spPr>
            <a:xfrm>
              <a:off x="4699935" y="3555454"/>
              <a:ext cx="848551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6DBE56D2-F2FF-4A88-949C-42A2BE9DF6C5}"/>
                </a:ext>
              </a:extLst>
            </p:cNvPr>
            <p:cNvCxnSpPr>
              <a:cxnSpLocks/>
            </p:cNvCxnSpPr>
            <p:nvPr/>
          </p:nvCxnSpPr>
          <p:spPr>
            <a:xfrm>
              <a:off x="4697676" y="4004408"/>
              <a:ext cx="833107" cy="477788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9BE833B-ED98-4B01-BB18-BF9F923AB46F}"/>
                </a:ext>
              </a:extLst>
            </p:cNvPr>
            <p:cNvSpPr/>
            <p:nvPr/>
          </p:nvSpPr>
          <p:spPr>
            <a:xfrm>
              <a:off x="3062543" y="2997007"/>
              <a:ext cx="1559415" cy="111689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Voice conversion</a:t>
              </a:r>
            </a:p>
            <a:p>
              <a:pPr algn="ctr"/>
              <a:r>
                <a:rPr kumimoji="1" lang="en-US" altLang="ko-KR" sz="20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22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23680</TotalTime>
  <Words>220</Words>
  <Application>Microsoft Office PowerPoint</Application>
  <PresentationFormat>와이드스크린</PresentationFormat>
  <Paragraphs>73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BM DoHyeon OTF</vt:lpstr>
      <vt:lpstr>BM HANNA Air OTF</vt:lpstr>
      <vt:lpstr>Noto Sans</vt:lpstr>
      <vt:lpstr>맑은 고딕</vt:lpstr>
      <vt:lpstr>배달의민족 도현</vt:lpstr>
      <vt:lpstr>배달의민족 한나체 Air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의령</dc:creator>
  <cp:lastModifiedBy>정 의령</cp:lastModifiedBy>
  <cp:revision>62</cp:revision>
  <dcterms:created xsi:type="dcterms:W3CDTF">2020-10-13T08:12:40Z</dcterms:created>
  <dcterms:modified xsi:type="dcterms:W3CDTF">2020-11-13T05:16:33Z</dcterms:modified>
</cp:coreProperties>
</file>

<file path=docProps/thumbnail.jpeg>
</file>